
<file path=[Content_Types].xml><?xml version="1.0" encoding="utf-8"?>
<Types xmlns="http://schemas.openxmlformats.org/package/2006/content-types">
  <Default Extension="png" ContentType="image/png"/>
  <Default Extension="svg" ContentType="image/svg+xml"/>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58" r:id="rId5"/>
    <p:sldId id="259" r:id="rId6"/>
    <p:sldId id="264" r:id="rId7"/>
    <p:sldId id="263" r:id="rId8"/>
    <p:sldId id="266" r:id="rId9"/>
    <p:sldId id="267" r:id="rId10"/>
    <p:sldId id="268" r:id="rId11"/>
    <p:sldId id="269" r:id="rId12"/>
    <p:sldId id="270" r:id="rId13"/>
    <p:sldId id="271" r:id="rId14"/>
    <p:sldId id="262" r:id="rId15"/>
    <p:sldId id="272" r:id="rId16"/>
    <p:sldId id="274" r:id="rId17"/>
    <p:sldId id="273"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14" autoAdjust="0"/>
  </p:normalViewPr>
  <p:slideViewPr>
    <p:cSldViewPr snapToGrid="0">
      <p:cViewPr varScale="1">
        <p:scale>
          <a:sx n="105" d="100"/>
          <a:sy n="105" d="100"/>
        </p:scale>
        <p:origin x="144" y="1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9BC043-7779-4796-8078-D4025B37107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8046C64-AF65-4A94-92CC-08B643870F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7B8F2D4-2EF1-419E-80DC-6C3F333C02CA}"/>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5" name="フッター プレースホルダー 4">
            <a:extLst>
              <a:ext uri="{FF2B5EF4-FFF2-40B4-BE49-F238E27FC236}">
                <a16:creationId xmlns:a16="http://schemas.microsoft.com/office/drawing/2014/main" id="{AF7BA140-3A70-4F45-A0D4-01D9E10675A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B4C413E-CD48-49EF-9863-99C65CAF601F}"/>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3338233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8BE4D19-9108-47D8-8DAB-207E9EB5F88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A6CD789B-71DA-4413-95C0-7786455E9E3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EFAD9B-2B67-4AC9-A148-CD8527F02826}"/>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5" name="フッター プレースホルダー 4">
            <a:extLst>
              <a:ext uri="{FF2B5EF4-FFF2-40B4-BE49-F238E27FC236}">
                <a16:creationId xmlns:a16="http://schemas.microsoft.com/office/drawing/2014/main" id="{A0EE021D-D590-4E7B-8FF9-088EE0ABD76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1001F3A-A057-4998-AA27-00F5A390AAFE}"/>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3917507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8CC2B41E-1677-4232-A3B1-F4AE8871F9FF}"/>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55408F3-9DCC-4269-B723-C4EE86C33266}"/>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3586BF4-0C7F-4C3C-8257-BA2E47BDCAB7}"/>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5" name="フッター プレースホルダー 4">
            <a:extLst>
              <a:ext uri="{FF2B5EF4-FFF2-40B4-BE49-F238E27FC236}">
                <a16:creationId xmlns:a16="http://schemas.microsoft.com/office/drawing/2014/main" id="{9647BCAA-ECF2-4B0E-936D-4DFA96E9665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2452F13-AE05-4E7C-A566-2EBF9D006E85}"/>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781026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93705F-34D9-4808-BD4A-19671F8338E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1CA6C12-7FB7-44A8-93FE-AA6C35B325FD}"/>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54F8C72-04DA-4675-9D28-E8DB3E2765F7}"/>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5" name="フッター プレースホルダー 4">
            <a:extLst>
              <a:ext uri="{FF2B5EF4-FFF2-40B4-BE49-F238E27FC236}">
                <a16:creationId xmlns:a16="http://schemas.microsoft.com/office/drawing/2014/main" id="{544EF1FA-0654-4EC4-BAA1-E90277A8FE3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26C9012-1387-481C-AFDC-E699453F9F69}"/>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4084875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960944-71F7-4BD5-B50B-15D499E4A9C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0DCCC41-1108-46BB-AD97-DF765B2907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E592891-5241-4956-B205-7B0A17B2F2A2}"/>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5" name="フッター プレースホルダー 4">
            <a:extLst>
              <a:ext uri="{FF2B5EF4-FFF2-40B4-BE49-F238E27FC236}">
                <a16:creationId xmlns:a16="http://schemas.microsoft.com/office/drawing/2014/main" id="{2C762802-5D9D-40C0-ADCC-77FCAEBB782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AAF9168-3524-48D6-B572-D3A22643FC5F}"/>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1984297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322AA2-C94E-4AFA-8668-70341A81A5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6B6E323-67B2-458D-932C-25F8E6286989}"/>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67B5969-2E02-4BB5-991A-F10315CA86F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4E09C2CE-7CB9-459F-AA12-4C86FD503D35}"/>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6" name="フッター プレースホルダー 5">
            <a:extLst>
              <a:ext uri="{FF2B5EF4-FFF2-40B4-BE49-F238E27FC236}">
                <a16:creationId xmlns:a16="http://schemas.microsoft.com/office/drawing/2014/main" id="{CCEF5762-B811-4B08-8767-F2553EF9AAB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CA0B21E-EBFD-4E17-A26C-7C1AF4366370}"/>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4248286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ED383E-0805-4B20-9BD0-1938E4930532}"/>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8E5DCF5-B7CA-458E-92E4-30FE089AA1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E697374-0A8C-44F5-8F04-E761E6EF0A01}"/>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25B1346-4659-4D0A-966A-5780729ED6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5AF781F-C028-42D9-8C32-41786722F85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2DE202E8-0D6E-49BA-A797-3DCBA9FDD9B3}"/>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8" name="フッター プレースホルダー 7">
            <a:extLst>
              <a:ext uri="{FF2B5EF4-FFF2-40B4-BE49-F238E27FC236}">
                <a16:creationId xmlns:a16="http://schemas.microsoft.com/office/drawing/2014/main" id="{67D550ED-D6C4-435B-9791-6341DFCFDEB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5FB7EC1-56E2-4674-9DFB-860E33A9125A}"/>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3196447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6A9CDC-DA77-46D6-BF02-54E5940C674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B5E6AC8-3EB0-4CB5-85CA-8563C085A466}"/>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4" name="フッター プレースホルダー 3">
            <a:extLst>
              <a:ext uri="{FF2B5EF4-FFF2-40B4-BE49-F238E27FC236}">
                <a16:creationId xmlns:a16="http://schemas.microsoft.com/office/drawing/2014/main" id="{CD47C06E-0C0D-4F13-9669-C05ABCD3783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A85F150-2BD0-4F24-BD5C-7012D62D566B}"/>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2135907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BCCD78E-FC9F-4B0B-BDCC-92EBA89BFD55}"/>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3" name="フッター プレースホルダー 2">
            <a:extLst>
              <a:ext uri="{FF2B5EF4-FFF2-40B4-BE49-F238E27FC236}">
                <a16:creationId xmlns:a16="http://schemas.microsoft.com/office/drawing/2014/main" id="{7C5C5B3C-F1B9-4882-9F58-4CA23E5A20B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40A076B-2D02-42A0-B159-C8DD2590A515}"/>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221764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ACA8AF-A2DA-4B3E-9A9C-096205247F0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4AAA55B-1210-4038-B023-6655B9E23D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C228F251-70F6-4A8B-B330-2F221ABC2E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8A931B0-D6CF-42EF-B902-28F392DBB74F}"/>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6" name="フッター プレースホルダー 5">
            <a:extLst>
              <a:ext uri="{FF2B5EF4-FFF2-40B4-BE49-F238E27FC236}">
                <a16:creationId xmlns:a16="http://schemas.microsoft.com/office/drawing/2014/main" id="{7CC3921B-B7D4-42E8-BEC2-125A183250C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5CD079D-CCAC-4C30-9C86-D657DB47F943}"/>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3126195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D5BFFC-25BE-4CE6-819C-C03405C9515D}"/>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C4F7767-DBB3-4ABE-BA08-65CD4A97A1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2EEDE21-117A-44E0-9216-DAF86A06E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9D94A0E-2BB9-4B88-98D1-6F28EEA030D1}"/>
              </a:ext>
            </a:extLst>
          </p:cNvPr>
          <p:cNvSpPr>
            <a:spLocks noGrp="1"/>
          </p:cNvSpPr>
          <p:nvPr>
            <p:ph type="dt" sz="half" idx="10"/>
          </p:nvPr>
        </p:nvSpPr>
        <p:spPr/>
        <p:txBody>
          <a:bodyPr/>
          <a:lstStyle/>
          <a:p>
            <a:fld id="{C55628C5-F088-4257-B87F-D78A8FD93BD9}" type="datetimeFigureOut">
              <a:rPr kumimoji="1" lang="ja-JP" altLang="en-US" smtClean="0"/>
              <a:t>2019/1/23</a:t>
            </a:fld>
            <a:endParaRPr kumimoji="1" lang="ja-JP" altLang="en-US"/>
          </a:p>
        </p:txBody>
      </p:sp>
      <p:sp>
        <p:nvSpPr>
          <p:cNvPr id="6" name="フッター プレースホルダー 5">
            <a:extLst>
              <a:ext uri="{FF2B5EF4-FFF2-40B4-BE49-F238E27FC236}">
                <a16:creationId xmlns:a16="http://schemas.microsoft.com/office/drawing/2014/main" id="{2422716E-5141-4D3C-BEB5-022878D7A80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473788C-DE1C-4343-93A9-38A0432DEAE4}"/>
              </a:ext>
            </a:extLst>
          </p:cNvPr>
          <p:cNvSpPr>
            <a:spLocks noGrp="1"/>
          </p:cNvSpPr>
          <p:nvPr>
            <p:ph type="sldNum" sz="quarter" idx="12"/>
          </p:nvPr>
        </p:nvSpPr>
        <p:spPr/>
        <p:txBody>
          <a:body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1321554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A158DE86-19C2-43C8-A424-A49A11BA12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62856E-6201-4D4F-9DB1-1E50F444E6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CC19503-2646-4243-AF08-F8FAE44654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5628C5-F088-4257-B87F-D78A8FD93BD9}" type="datetimeFigureOut">
              <a:rPr kumimoji="1" lang="ja-JP" altLang="en-US" smtClean="0"/>
              <a:t>2019/1/23</a:t>
            </a:fld>
            <a:endParaRPr kumimoji="1" lang="ja-JP" altLang="en-US"/>
          </a:p>
        </p:txBody>
      </p:sp>
      <p:sp>
        <p:nvSpPr>
          <p:cNvPr id="5" name="フッター プレースホルダー 4">
            <a:extLst>
              <a:ext uri="{FF2B5EF4-FFF2-40B4-BE49-F238E27FC236}">
                <a16:creationId xmlns:a16="http://schemas.microsoft.com/office/drawing/2014/main" id="{4B50B0B4-B3C5-4BD6-9929-6E52607163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3DF6C1F6-789D-4E33-8088-3099F43CEF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9E827C-0BD1-40A4-B648-4215C652277F}" type="slidenum">
              <a:rPr kumimoji="1" lang="ja-JP" altLang="en-US" smtClean="0"/>
              <a:t>‹#›</a:t>
            </a:fld>
            <a:endParaRPr kumimoji="1" lang="ja-JP" altLang="en-US"/>
          </a:p>
        </p:txBody>
      </p:sp>
    </p:spTree>
    <p:extLst>
      <p:ext uri="{BB962C8B-B14F-4D97-AF65-F5344CB8AC3E}">
        <p14:creationId xmlns:p14="http://schemas.microsoft.com/office/powerpoint/2010/main" val="1914767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C11ADC-A55F-4B79-AFB1-A8075838C038}"/>
              </a:ext>
            </a:extLst>
          </p:cNvPr>
          <p:cNvSpPr>
            <a:spLocks noGrp="1"/>
          </p:cNvSpPr>
          <p:nvPr>
            <p:ph type="ctrTitle"/>
          </p:nvPr>
        </p:nvSpPr>
        <p:spPr/>
        <p:txBody>
          <a:bodyPr/>
          <a:lstStyle/>
          <a:p>
            <a:r>
              <a:rPr lang="ja-JP" altLang="en-US" b="1" dirty="0"/>
              <a:t>オープンソースの</a:t>
            </a:r>
            <a:br>
              <a:rPr lang="en-US" altLang="ja-JP" b="1" dirty="0"/>
            </a:br>
            <a:r>
              <a:rPr lang="ja-JP" altLang="en-US" b="1" dirty="0"/>
              <a:t>可逆</a:t>
            </a:r>
            <a:r>
              <a:rPr lang="en-US" altLang="ja-JP" b="1" dirty="0"/>
              <a:t>C</a:t>
            </a:r>
            <a:r>
              <a:rPr lang="ja-JP" altLang="en-US" b="1" dirty="0"/>
              <a:t>コンパイラの作成</a:t>
            </a:r>
            <a:endParaRPr kumimoji="1" lang="ja-JP" altLang="en-US" b="1" dirty="0"/>
          </a:p>
        </p:txBody>
      </p:sp>
      <p:sp>
        <p:nvSpPr>
          <p:cNvPr id="3" name="字幕 2">
            <a:extLst>
              <a:ext uri="{FF2B5EF4-FFF2-40B4-BE49-F238E27FC236}">
                <a16:creationId xmlns:a16="http://schemas.microsoft.com/office/drawing/2014/main" id="{081CB55C-3A3C-43B7-A69A-2C8DA36DDF81}"/>
              </a:ext>
            </a:extLst>
          </p:cNvPr>
          <p:cNvSpPr>
            <a:spLocks noGrp="1"/>
          </p:cNvSpPr>
          <p:nvPr>
            <p:ph type="subTitle" idx="1"/>
          </p:nvPr>
        </p:nvSpPr>
        <p:spPr/>
        <p:txBody>
          <a:bodyPr/>
          <a:lstStyle/>
          <a:p>
            <a:r>
              <a:rPr lang="en-US" altLang="ja-JP" dirty="0"/>
              <a:t>2016SE082 </a:t>
            </a:r>
            <a:r>
              <a:rPr lang="ja-JP" altLang="en-US" dirty="0"/>
              <a:t>外川　淳平</a:t>
            </a:r>
            <a:endParaRPr kumimoji="1" lang="ja-JP" altLang="en-US" dirty="0"/>
          </a:p>
        </p:txBody>
      </p:sp>
    </p:spTree>
    <p:extLst>
      <p:ext uri="{BB962C8B-B14F-4D97-AF65-F5344CB8AC3E}">
        <p14:creationId xmlns:p14="http://schemas.microsoft.com/office/powerpoint/2010/main" val="2107277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2A35F-622B-4D04-80EC-E30DCC2C5D76}"/>
              </a:ext>
            </a:extLst>
          </p:cNvPr>
          <p:cNvSpPr>
            <a:spLocks noGrp="1"/>
          </p:cNvSpPr>
          <p:nvPr>
            <p:ph type="title"/>
          </p:nvPr>
        </p:nvSpPr>
        <p:spPr>
          <a:xfrm>
            <a:off x="315685" y="307190"/>
            <a:ext cx="10515600" cy="1325563"/>
          </a:xfrm>
        </p:spPr>
        <p:txBody>
          <a:bodyPr/>
          <a:lstStyle/>
          <a:p>
            <a:r>
              <a:rPr kumimoji="1" lang="ja-JP" altLang="en-US" dirty="0"/>
              <a:t>可逆とは</a:t>
            </a:r>
          </a:p>
        </p:txBody>
      </p:sp>
      <p:sp>
        <p:nvSpPr>
          <p:cNvPr id="8" name="フローチャート: 代替処理 7">
            <a:extLst>
              <a:ext uri="{FF2B5EF4-FFF2-40B4-BE49-F238E27FC236}">
                <a16:creationId xmlns:a16="http://schemas.microsoft.com/office/drawing/2014/main" id="{014412C4-8DB0-47C9-8EA7-42D6F024EB29}"/>
              </a:ext>
            </a:extLst>
          </p:cNvPr>
          <p:cNvSpPr/>
          <p:nvPr/>
        </p:nvSpPr>
        <p:spPr>
          <a:xfrm>
            <a:off x="7617823" y="433887"/>
            <a:ext cx="1867985" cy="539652"/>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開始</a:t>
            </a:r>
            <a:endParaRPr kumimoji="1" lang="ja-JP" altLang="en-US" dirty="0"/>
          </a:p>
        </p:txBody>
      </p:sp>
      <p:sp>
        <p:nvSpPr>
          <p:cNvPr id="10" name="フローチャート: 判断 9">
            <a:extLst>
              <a:ext uri="{FF2B5EF4-FFF2-40B4-BE49-F238E27FC236}">
                <a16:creationId xmlns:a16="http://schemas.microsoft.com/office/drawing/2014/main" id="{0D6F4CB6-5DAE-4621-BB64-C16985F9FCA2}"/>
              </a:ext>
            </a:extLst>
          </p:cNvPr>
          <p:cNvSpPr/>
          <p:nvPr/>
        </p:nvSpPr>
        <p:spPr>
          <a:xfrm>
            <a:off x="7617822" y="2314046"/>
            <a:ext cx="1867989" cy="901337"/>
          </a:xfrm>
          <a:prstGeom prst="flowChartDecision">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kumimoji="1" lang="en-US" altLang="ja-JP" dirty="0"/>
              <a:t>&gt;=0</a:t>
            </a:r>
            <a:endParaRPr kumimoji="1" lang="ja-JP" altLang="en-US" dirty="0"/>
          </a:p>
        </p:txBody>
      </p:sp>
      <p:sp>
        <p:nvSpPr>
          <p:cNvPr id="11" name="フローチャート: 処理 10">
            <a:extLst>
              <a:ext uri="{FF2B5EF4-FFF2-40B4-BE49-F238E27FC236}">
                <a16:creationId xmlns:a16="http://schemas.microsoft.com/office/drawing/2014/main" id="{6FB740F9-123B-4410-A35B-6BC55DB1BA4A}"/>
              </a:ext>
            </a:extLst>
          </p:cNvPr>
          <p:cNvSpPr/>
          <p:nvPr/>
        </p:nvSpPr>
        <p:spPr>
          <a:xfrm>
            <a:off x="7617823" y="1506055"/>
            <a:ext cx="1867989" cy="496114"/>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Int</a:t>
            </a:r>
            <a:r>
              <a:rPr kumimoji="1" lang="en-US" altLang="ja-JP" dirty="0"/>
              <a:t> </a:t>
            </a:r>
            <a:r>
              <a:rPr kumimoji="1" lang="en-US" altLang="ja-JP" dirty="0" err="1"/>
              <a:t>i</a:t>
            </a:r>
            <a:r>
              <a:rPr kumimoji="1" lang="en-US" altLang="ja-JP" dirty="0"/>
              <a:t>=5</a:t>
            </a:r>
          </a:p>
        </p:txBody>
      </p:sp>
      <p:sp>
        <p:nvSpPr>
          <p:cNvPr id="12" name="フローチャート: 処理 11">
            <a:extLst>
              <a:ext uri="{FF2B5EF4-FFF2-40B4-BE49-F238E27FC236}">
                <a16:creationId xmlns:a16="http://schemas.microsoft.com/office/drawing/2014/main" id="{D7804D8D-530D-4CC7-91C0-F608D13A688B}"/>
              </a:ext>
            </a:extLst>
          </p:cNvPr>
          <p:cNvSpPr/>
          <p:nvPr/>
        </p:nvSpPr>
        <p:spPr>
          <a:xfrm>
            <a:off x="5749833" y="3668302"/>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err="1"/>
              <a:t>i</a:t>
            </a:r>
            <a:r>
              <a:rPr lang="en-US" altLang="ja-JP" dirty="0"/>
              <a:t>=</a:t>
            </a:r>
            <a:r>
              <a:rPr lang="en-US" altLang="ja-JP" dirty="0" err="1"/>
              <a:t>i</a:t>
            </a:r>
            <a:r>
              <a:rPr lang="en-US" altLang="ja-JP" dirty="0"/>
              <a:t> (</a:t>
            </a:r>
            <a:r>
              <a:rPr lang="ja-JP" altLang="en-US" dirty="0">
                <a:highlight>
                  <a:srgbClr val="FFFF00"/>
                </a:highlight>
              </a:rPr>
              <a:t>状態</a:t>
            </a:r>
            <a:r>
              <a:rPr lang="en-US" altLang="ja-JP" dirty="0">
                <a:highlight>
                  <a:srgbClr val="FFFF00"/>
                </a:highlight>
              </a:rPr>
              <a:t>a</a:t>
            </a:r>
            <a:r>
              <a:rPr lang="en-US" altLang="ja-JP" dirty="0"/>
              <a:t>)</a:t>
            </a:r>
            <a:endParaRPr kumimoji="1" lang="ja-JP" altLang="en-US" dirty="0"/>
          </a:p>
        </p:txBody>
      </p:sp>
      <p:sp>
        <p:nvSpPr>
          <p:cNvPr id="13" name="フローチャート: 処理 12">
            <a:extLst>
              <a:ext uri="{FF2B5EF4-FFF2-40B4-BE49-F238E27FC236}">
                <a16:creationId xmlns:a16="http://schemas.microsoft.com/office/drawing/2014/main" id="{7BF23856-EB33-44F6-8170-E32EF318D312}"/>
              </a:ext>
            </a:extLst>
          </p:cNvPr>
          <p:cNvSpPr/>
          <p:nvPr/>
        </p:nvSpPr>
        <p:spPr>
          <a:xfrm>
            <a:off x="9485811" y="3668302"/>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lang="en-US" altLang="ja-JP" dirty="0"/>
              <a:t>=-</a:t>
            </a:r>
            <a:r>
              <a:rPr lang="en-US" altLang="ja-JP" dirty="0" err="1"/>
              <a:t>i</a:t>
            </a:r>
            <a:r>
              <a:rPr lang="en-US" altLang="ja-JP" dirty="0"/>
              <a:t> </a:t>
            </a:r>
            <a:r>
              <a:rPr lang="ja-JP" altLang="en-US" dirty="0"/>
              <a:t>（</a:t>
            </a:r>
            <a:r>
              <a:rPr lang="ja-JP" altLang="en-US" dirty="0">
                <a:highlight>
                  <a:srgbClr val="FFFF00"/>
                </a:highlight>
              </a:rPr>
              <a:t>状態</a:t>
            </a:r>
            <a:r>
              <a:rPr lang="en-US" altLang="ja-JP" dirty="0">
                <a:highlight>
                  <a:srgbClr val="FFFF00"/>
                </a:highlight>
              </a:rPr>
              <a:t>b</a:t>
            </a:r>
            <a:r>
              <a:rPr lang="ja-JP" altLang="en-US" dirty="0"/>
              <a:t>）</a:t>
            </a:r>
            <a:endParaRPr kumimoji="1" lang="ja-JP" altLang="en-US" dirty="0"/>
          </a:p>
        </p:txBody>
      </p:sp>
      <p:sp>
        <p:nvSpPr>
          <p:cNvPr id="14" name="フローチャート: 処理 13">
            <a:extLst>
              <a:ext uri="{FF2B5EF4-FFF2-40B4-BE49-F238E27FC236}">
                <a16:creationId xmlns:a16="http://schemas.microsoft.com/office/drawing/2014/main" id="{9400C434-A9DE-4429-B4C4-4FEBA82BDD02}"/>
              </a:ext>
            </a:extLst>
          </p:cNvPr>
          <p:cNvSpPr/>
          <p:nvPr/>
        </p:nvSpPr>
        <p:spPr>
          <a:xfrm>
            <a:off x="7617818" y="4780730"/>
            <a:ext cx="1867989" cy="820816"/>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3200" dirty="0">
                <a:highlight>
                  <a:srgbClr val="FFFF00"/>
                </a:highlight>
              </a:rPr>
              <a:t>状態</a:t>
            </a:r>
            <a:r>
              <a:rPr kumimoji="1" lang="en-US" altLang="ja-JP" sz="3200" dirty="0">
                <a:highlight>
                  <a:srgbClr val="FFFF00"/>
                </a:highlight>
              </a:rPr>
              <a:t>X</a:t>
            </a:r>
          </a:p>
        </p:txBody>
      </p:sp>
      <p:sp>
        <p:nvSpPr>
          <p:cNvPr id="15" name="フローチャート: 代替処理 14">
            <a:extLst>
              <a:ext uri="{FF2B5EF4-FFF2-40B4-BE49-F238E27FC236}">
                <a16:creationId xmlns:a16="http://schemas.microsoft.com/office/drawing/2014/main" id="{B7FF55AD-6419-4F86-ABA3-AFF4DD9A34EC}"/>
              </a:ext>
            </a:extLst>
          </p:cNvPr>
          <p:cNvSpPr/>
          <p:nvPr/>
        </p:nvSpPr>
        <p:spPr>
          <a:xfrm>
            <a:off x="7617819" y="5871828"/>
            <a:ext cx="1867989" cy="560059"/>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a:t>終了</a:t>
            </a:r>
          </a:p>
        </p:txBody>
      </p:sp>
      <p:cxnSp>
        <p:nvCxnSpPr>
          <p:cNvPr id="17" name="コネクタ: カギ線 16">
            <a:extLst>
              <a:ext uri="{FF2B5EF4-FFF2-40B4-BE49-F238E27FC236}">
                <a16:creationId xmlns:a16="http://schemas.microsoft.com/office/drawing/2014/main" id="{899003FD-8FDB-4EB6-B94F-B10A66CBCFC3}"/>
              </a:ext>
            </a:extLst>
          </p:cNvPr>
          <p:cNvCxnSpPr>
            <a:cxnSpLocks/>
            <a:stCxn id="8" idx="2"/>
            <a:endCxn id="11" idx="0"/>
          </p:cNvCxnSpPr>
          <p:nvPr/>
        </p:nvCxnSpPr>
        <p:spPr>
          <a:xfrm rot="16200000" flipH="1">
            <a:off x="8285559" y="1239796"/>
            <a:ext cx="532516" cy="2"/>
          </a:xfrm>
          <a:prstGeom prst="bentConnector3">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19" name="直線矢印コネクタ 18">
            <a:extLst>
              <a:ext uri="{FF2B5EF4-FFF2-40B4-BE49-F238E27FC236}">
                <a16:creationId xmlns:a16="http://schemas.microsoft.com/office/drawing/2014/main" id="{F1D9A6E9-16FC-421A-9594-F7105291E064}"/>
              </a:ext>
            </a:extLst>
          </p:cNvPr>
          <p:cNvCxnSpPr>
            <a:cxnSpLocks/>
            <a:stCxn id="11" idx="2"/>
            <a:endCxn id="10" idx="0"/>
          </p:cNvCxnSpPr>
          <p:nvPr/>
        </p:nvCxnSpPr>
        <p:spPr>
          <a:xfrm flipH="1">
            <a:off x="8551817" y="2002169"/>
            <a:ext cx="1" cy="311877"/>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1" name="コネクタ: カギ線 20">
            <a:extLst>
              <a:ext uri="{FF2B5EF4-FFF2-40B4-BE49-F238E27FC236}">
                <a16:creationId xmlns:a16="http://schemas.microsoft.com/office/drawing/2014/main" id="{D6A0DBA9-0ED1-450F-BDFF-9603AC78A2D1}"/>
              </a:ext>
            </a:extLst>
          </p:cNvPr>
          <p:cNvCxnSpPr>
            <a:stCxn id="10" idx="3"/>
            <a:endCxn id="13" idx="0"/>
          </p:cNvCxnSpPr>
          <p:nvPr/>
        </p:nvCxnSpPr>
        <p:spPr>
          <a:xfrm>
            <a:off x="9485811" y="2764715"/>
            <a:ext cx="933995" cy="903587"/>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3" name="コネクタ: カギ線 22">
            <a:extLst>
              <a:ext uri="{FF2B5EF4-FFF2-40B4-BE49-F238E27FC236}">
                <a16:creationId xmlns:a16="http://schemas.microsoft.com/office/drawing/2014/main" id="{36BCCF1B-2B13-490E-BC59-B8E48594A882}"/>
              </a:ext>
            </a:extLst>
          </p:cNvPr>
          <p:cNvCxnSpPr>
            <a:stCxn id="10" idx="1"/>
            <a:endCxn id="12" idx="0"/>
          </p:cNvCxnSpPr>
          <p:nvPr/>
        </p:nvCxnSpPr>
        <p:spPr>
          <a:xfrm rot="10800000" flipV="1">
            <a:off x="6683828" y="2764714"/>
            <a:ext cx="933994" cy="903587"/>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7" name="コネクタ: カギ線 26">
            <a:extLst>
              <a:ext uri="{FF2B5EF4-FFF2-40B4-BE49-F238E27FC236}">
                <a16:creationId xmlns:a16="http://schemas.microsoft.com/office/drawing/2014/main" id="{6AEB6317-126C-49D9-B305-1768B43DD900}"/>
              </a:ext>
            </a:extLst>
          </p:cNvPr>
          <p:cNvCxnSpPr>
            <a:cxnSpLocks/>
          </p:cNvCxnSpPr>
          <p:nvPr/>
        </p:nvCxnSpPr>
        <p:spPr>
          <a:xfrm rot="5400000">
            <a:off x="9579778" y="4187755"/>
            <a:ext cx="754770" cy="933994"/>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9" name="コネクタ: カギ線 28">
            <a:extLst>
              <a:ext uri="{FF2B5EF4-FFF2-40B4-BE49-F238E27FC236}">
                <a16:creationId xmlns:a16="http://schemas.microsoft.com/office/drawing/2014/main" id="{8F6F7158-8BD7-465F-B722-94877CE98818}"/>
              </a:ext>
            </a:extLst>
          </p:cNvPr>
          <p:cNvCxnSpPr>
            <a:cxnSpLocks/>
            <a:stCxn id="12" idx="2"/>
            <a:endCxn id="14" idx="1"/>
          </p:cNvCxnSpPr>
          <p:nvPr/>
        </p:nvCxnSpPr>
        <p:spPr>
          <a:xfrm rot="16200000" flipH="1">
            <a:off x="6699030" y="4272349"/>
            <a:ext cx="903587" cy="933990"/>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31" name="直線矢印コネクタ 30">
            <a:extLst>
              <a:ext uri="{FF2B5EF4-FFF2-40B4-BE49-F238E27FC236}">
                <a16:creationId xmlns:a16="http://schemas.microsoft.com/office/drawing/2014/main" id="{1E07B195-512D-49C1-942E-6EE9C200F3FB}"/>
              </a:ext>
            </a:extLst>
          </p:cNvPr>
          <p:cNvCxnSpPr>
            <a:cxnSpLocks/>
            <a:stCxn id="14" idx="2"/>
            <a:endCxn id="15" idx="0"/>
          </p:cNvCxnSpPr>
          <p:nvPr/>
        </p:nvCxnSpPr>
        <p:spPr>
          <a:xfrm>
            <a:off x="8551813" y="5601546"/>
            <a:ext cx="1" cy="270282"/>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sp>
        <p:nvSpPr>
          <p:cNvPr id="38" name="テキスト ボックス 37">
            <a:extLst>
              <a:ext uri="{FF2B5EF4-FFF2-40B4-BE49-F238E27FC236}">
                <a16:creationId xmlns:a16="http://schemas.microsoft.com/office/drawing/2014/main" id="{F3B16150-5F3B-4060-ABBE-82ABE7697F8E}"/>
              </a:ext>
            </a:extLst>
          </p:cNvPr>
          <p:cNvSpPr txBox="1"/>
          <p:nvPr/>
        </p:nvSpPr>
        <p:spPr>
          <a:xfrm>
            <a:off x="5102136" y="2641058"/>
            <a:ext cx="1170212" cy="369332"/>
          </a:xfrm>
          <a:prstGeom prst="rect">
            <a:avLst/>
          </a:prstGeom>
          <a:noFill/>
        </p:spPr>
        <p:txBody>
          <a:bodyPr wrap="square" rtlCol="0">
            <a:spAutoFit/>
          </a:bodyPr>
          <a:lstStyle/>
          <a:p>
            <a:r>
              <a:rPr kumimoji="1" lang="ja-JP" altLang="en-US" dirty="0"/>
              <a:t>ルート</a:t>
            </a:r>
            <a:r>
              <a:rPr kumimoji="1" lang="en-US" altLang="ja-JP" dirty="0"/>
              <a:t>A</a:t>
            </a:r>
            <a:endParaRPr kumimoji="1" lang="ja-JP" altLang="en-US" dirty="0"/>
          </a:p>
        </p:txBody>
      </p:sp>
      <p:sp>
        <p:nvSpPr>
          <p:cNvPr id="39" name="テキスト ボックス 38">
            <a:extLst>
              <a:ext uri="{FF2B5EF4-FFF2-40B4-BE49-F238E27FC236}">
                <a16:creationId xmlns:a16="http://schemas.microsoft.com/office/drawing/2014/main" id="{F7E8F9BF-B9DA-464C-AD5B-F711E4FC90DD}"/>
              </a:ext>
            </a:extLst>
          </p:cNvPr>
          <p:cNvSpPr txBox="1"/>
          <p:nvPr/>
        </p:nvSpPr>
        <p:spPr>
          <a:xfrm>
            <a:off x="10831285" y="2641058"/>
            <a:ext cx="1045029" cy="369332"/>
          </a:xfrm>
          <a:prstGeom prst="rect">
            <a:avLst/>
          </a:prstGeom>
          <a:noFill/>
        </p:spPr>
        <p:txBody>
          <a:bodyPr wrap="square" rtlCol="0">
            <a:spAutoFit/>
          </a:bodyPr>
          <a:lstStyle/>
          <a:p>
            <a:r>
              <a:rPr kumimoji="1" lang="ja-JP" altLang="en-US" dirty="0"/>
              <a:t>ルート</a:t>
            </a:r>
            <a:r>
              <a:rPr lang="en-US" altLang="ja-JP" dirty="0"/>
              <a:t>B</a:t>
            </a:r>
            <a:endParaRPr kumimoji="1" lang="ja-JP" altLang="en-US" dirty="0"/>
          </a:p>
        </p:txBody>
      </p:sp>
      <p:sp>
        <p:nvSpPr>
          <p:cNvPr id="3" name="テキスト ボックス 2">
            <a:extLst>
              <a:ext uri="{FF2B5EF4-FFF2-40B4-BE49-F238E27FC236}">
                <a16:creationId xmlns:a16="http://schemas.microsoft.com/office/drawing/2014/main" id="{B65171E1-0049-4D3C-881C-49DFBC99C8AB}"/>
              </a:ext>
            </a:extLst>
          </p:cNvPr>
          <p:cNvSpPr txBox="1"/>
          <p:nvPr/>
        </p:nvSpPr>
        <p:spPr>
          <a:xfrm>
            <a:off x="993660" y="1681154"/>
            <a:ext cx="2535899" cy="646331"/>
          </a:xfrm>
          <a:prstGeom prst="rect">
            <a:avLst/>
          </a:prstGeom>
          <a:noFill/>
        </p:spPr>
        <p:txBody>
          <a:bodyPr wrap="square" rtlCol="0">
            <a:spAutoFit/>
          </a:bodyPr>
          <a:lstStyle/>
          <a:p>
            <a:r>
              <a:rPr lang="ja-JP" altLang="en-US" sz="3600" b="1" dirty="0">
                <a:highlight>
                  <a:srgbClr val="FFFF00"/>
                </a:highlight>
              </a:rPr>
              <a:t>結果：</a:t>
            </a:r>
            <a:r>
              <a:rPr lang="en-US" altLang="ja-JP" sz="3600" b="1" dirty="0" err="1">
                <a:highlight>
                  <a:srgbClr val="FFFF00"/>
                </a:highlight>
              </a:rPr>
              <a:t>i</a:t>
            </a:r>
            <a:r>
              <a:rPr lang="en-US" altLang="ja-JP" sz="3600" b="1" dirty="0">
                <a:highlight>
                  <a:srgbClr val="FFFF00"/>
                </a:highlight>
              </a:rPr>
              <a:t>=5</a:t>
            </a:r>
            <a:endParaRPr kumimoji="1" lang="ja-JP" altLang="en-US" sz="3600" b="1" dirty="0">
              <a:highlight>
                <a:srgbClr val="FFFF00"/>
              </a:highlight>
            </a:endParaRPr>
          </a:p>
        </p:txBody>
      </p:sp>
      <p:pic>
        <p:nvPicPr>
          <p:cNvPr id="6" name="グラフィックス 5" descr="困った顔 (塗りつぶしなし)">
            <a:extLst>
              <a:ext uri="{FF2B5EF4-FFF2-40B4-BE49-F238E27FC236}">
                <a16:creationId xmlns:a16="http://schemas.microsoft.com/office/drawing/2014/main" id="{782DF7B0-D67A-49A5-BE64-1F6410C31D8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9070" y="4910328"/>
            <a:ext cx="1893401" cy="1893401"/>
          </a:xfrm>
          <a:prstGeom prst="rect">
            <a:avLst/>
          </a:prstGeom>
        </p:spPr>
      </p:pic>
      <p:sp>
        <p:nvSpPr>
          <p:cNvPr id="25" name="思考の吹き出し: 雲形 24">
            <a:extLst>
              <a:ext uri="{FF2B5EF4-FFF2-40B4-BE49-F238E27FC236}">
                <a16:creationId xmlns:a16="http://schemas.microsoft.com/office/drawing/2014/main" id="{BB21F23B-73DD-404A-9848-4E7EC2577D50}"/>
              </a:ext>
            </a:extLst>
          </p:cNvPr>
          <p:cNvSpPr/>
          <p:nvPr/>
        </p:nvSpPr>
        <p:spPr>
          <a:xfrm>
            <a:off x="1508324" y="2314046"/>
            <a:ext cx="3726847" cy="2577994"/>
          </a:xfrm>
          <a:prstGeom prst="cloudCallou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ルート</a:t>
            </a:r>
            <a:r>
              <a:rPr kumimoji="1" lang="en-US" altLang="ja-JP" dirty="0">
                <a:solidFill>
                  <a:schemeClr val="tx1"/>
                </a:solidFill>
              </a:rPr>
              <a:t>A</a:t>
            </a:r>
            <a:r>
              <a:rPr kumimoji="1" lang="ja-JP" altLang="en-US" dirty="0">
                <a:solidFill>
                  <a:schemeClr val="tx1"/>
                </a:solidFill>
              </a:rPr>
              <a:t>を通った？ルート</a:t>
            </a:r>
            <a:r>
              <a:rPr kumimoji="1" lang="en-US" altLang="ja-JP" dirty="0">
                <a:solidFill>
                  <a:schemeClr val="tx1"/>
                </a:solidFill>
              </a:rPr>
              <a:t>B</a:t>
            </a:r>
            <a:r>
              <a:rPr kumimoji="1" lang="ja-JP" altLang="en-US" dirty="0">
                <a:solidFill>
                  <a:schemeClr val="tx1"/>
                </a:solidFill>
              </a:rPr>
              <a:t>を通った？</a:t>
            </a:r>
            <a:endParaRPr kumimoji="1" lang="en-US" altLang="ja-JP" dirty="0">
              <a:solidFill>
                <a:schemeClr val="tx1"/>
              </a:solidFill>
            </a:endParaRPr>
          </a:p>
          <a:p>
            <a:pPr algn="ctr"/>
            <a:r>
              <a:rPr kumimoji="1" lang="ja-JP" altLang="en-US" dirty="0">
                <a:solidFill>
                  <a:schemeClr val="tx1"/>
                </a:solidFill>
              </a:rPr>
              <a:t>状態</a:t>
            </a:r>
            <a:r>
              <a:rPr kumimoji="1" lang="en-US" altLang="ja-JP" dirty="0">
                <a:solidFill>
                  <a:schemeClr val="tx1"/>
                </a:solidFill>
              </a:rPr>
              <a:t>X</a:t>
            </a:r>
            <a:r>
              <a:rPr kumimoji="1" lang="ja-JP" altLang="en-US" dirty="0">
                <a:solidFill>
                  <a:schemeClr val="tx1"/>
                </a:solidFill>
              </a:rPr>
              <a:t>の前はどの状態だったのだろうか？</a:t>
            </a:r>
          </a:p>
        </p:txBody>
      </p:sp>
      <p:sp>
        <p:nvSpPr>
          <p:cNvPr id="35" name="吹き出し: 角を丸めた四角形 34">
            <a:extLst>
              <a:ext uri="{FF2B5EF4-FFF2-40B4-BE49-F238E27FC236}">
                <a16:creationId xmlns:a16="http://schemas.microsoft.com/office/drawing/2014/main" id="{64023A7F-5A82-404A-A06E-195C418B9E75}"/>
              </a:ext>
            </a:extLst>
          </p:cNvPr>
          <p:cNvSpPr/>
          <p:nvPr/>
        </p:nvSpPr>
        <p:spPr>
          <a:xfrm>
            <a:off x="9729022" y="5945715"/>
            <a:ext cx="1813995" cy="754769"/>
          </a:xfrm>
          <a:prstGeom prst="wedgeRoundRectCallout">
            <a:avLst>
              <a:gd name="adj1" fmla="val -97913"/>
              <a:gd name="adj2" fmla="val 1167"/>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結果</a:t>
            </a:r>
            <a:r>
              <a:rPr kumimoji="1" lang="ja-JP" altLang="en-US" sz="2800" b="1" dirty="0">
                <a:solidFill>
                  <a:schemeClr val="tx1"/>
                </a:solidFill>
              </a:rPr>
              <a:t> </a:t>
            </a:r>
            <a:r>
              <a:rPr kumimoji="1" lang="en-US" altLang="ja-JP" sz="2800" b="1" dirty="0" err="1">
                <a:solidFill>
                  <a:schemeClr val="tx1"/>
                </a:solidFill>
              </a:rPr>
              <a:t>i</a:t>
            </a:r>
            <a:r>
              <a:rPr kumimoji="1" lang="en-US" altLang="ja-JP" sz="2800" b="1" dirty="0">
                <a:solidFill>
                  <a:schemeClr val="tx1"/>
                </a:solidFill>
              </a:rPr>
              <a:t>=5</a:t>
            </a:r>
            <a:endParaRPr kumimoji="1" lang="ja-JP" altLang="en-US" sz="2800" b="1" dirty="0">
              <a:solidFill>
                <a:schemeClr val="tx1"/>
              </a:solidFill>
            </a:endParaRPr>
          </a:p>
        </p:txBody>
      </p:sp>
    </p:spTree>
    <p:extLst>
      <p:ext uri="{BB962C8B-B14F-4D97-AF65-F5344CB8AC3E}">
        <p14:creationId xmlns:p14="http://schemas.microsoft.com/office/powerpoint/2010/main" val="3330718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2A35F-622B-4D04-80EC-E30DCC2C5D76}"/>
              </a:ext>
            </a:extLst>
          </p:cNvPr>
          <p:cNvSpPr>
            <a:spLocks noGrp="1"/>
          </p:cNvSpPr>
          <p:nvPr>
            <p:ph type="title"/>
          </p:nvPr>
        </p:nvSpPr>
        <p:spPr>
          <a:xfrm>
            <a:off x="315685" y="307190"/>
            <a:ext cx="10515600" cy="1325563"/>
          </a:xfrm>
        </p:spPr>
        <p:txBody>
          <a:bodyPr/>
          <a:lstStyle/>
          <a:p>
            <a:r>
              <a:rPr kumimoji="1" lang="ja-JP" altLang="en-US" dirty="0"/>
              <a:t>可逆とは</a:t>
            </a:r>
          </a:p>
        </p:txBody>
      </p:sp>
      <p:sp>
        <p:nvSpPr>
          <p:cNvPr id="5" name="四角形: 角を丸くする 4">
            <a:extLst>
              <a:ext uri="{FF2B5EF4-FFF2-40B4-BE49-F238E27FC236}">
                <a16:creationId xmlns:a16="http://schemas.microsoft.com/office/drawing/2014/main" id="{7F14B6A0-B9C0-4891-B6C0-3068F317E19E}"/>
              </a:ext>
            </a:extLst>
          </p:cNvPr>
          <p:cNvSpPr/>
          <p:nvPr/>
        </p:nvSpPr>
        <p:spPr>
          <a:xfrm>
            <a:off x="767852" y="1754112"/>
            <a:ext cx="2896313" cy="4718445"/>
          </a:xfrm>
          <a:prstGeom prst="round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dirty="0">
                <a:solidFill>
                  <a:schemeClr val="tx1"/>
                </a:solidFill>
              </a:rPr>
              <a:t>　</a:t>
            </a:r>
            <a:r>
              <a:rPr lang="en-US" altLang="ja-JP" sz="3200" dirty="0">
                <a:solidFill>
                  <a:schemeClr val="tx1"/>
                </a:solidFill>
              </a:rPr>
              <a:t>if(</a:t>
            </a:r>
            <a:r>
              <a:rPr lang="en-US" altLang="ja-JP" sz="3200" dirty="0" err="1">
                <a:solidFill>
                  <a:schemeClr val="tx1"/>
                </a:solidFill>
              </a:rPr>
              <a:t>i</a:t>
            </a:r>
            <a:r>
              <a:rPr lang="en-US" altLang="ja-JP" sz="3200" dirty="0">
                <a:solidFill>
                  <a:schemeClr val="tx1"/>
                </a:solidFill>
              </a:rPr>
              <a:t>&gt;=0){</a:t>
            </a:r>
          </a:p>
          <a:p>
            <a:r>
              <a:rPr lang="en-US" altLang="ja-JP" sz="3200" dirty="0">
                <a:solidFill>
                  <a:schemeClr val="tx1"/>
                </a:solidFill>
              </a:rPr>
              <a:t>   </a:t>
            </a:r>
            <a:r>
              <a:rPr lang="ja-JP" altLang="en-US" sz="3200" dirty="0">
                <a:solidFill>
                  <a:schemeClr val="tx1"/>
                </a:solidFill>
              </a:rPr>
              <a:t>　</a:t>
            </a:r>
            <a:r>
              <a:rPr lang="en-US" altLang="ja-JP" sz="3200" dirty="0" err="1">
                <a:solidFill>
                  <a:schemeClr val="tx1"/>
                </a:solidFill>
              </a:rPr>
              <a:t>i</a:t>
            </a:r>
            <a:r>
              <a:rPr lang="en-US" altLang="ja-JP" sz="3200" dirty="0">
                <a:solidFill>
                  <a:schemeClr val="tx1"/>
                </a:solidFill>
              </a:rPr>
              <a:t>=</a:t>
            </a:r>
            <a:r>
              <a:rPr lang="en-US" altLang="ja-JP" sz="3200" dirty="0" err="1">
                <a:solidFill>
                  <a:schemeClr val="tx1"/>
                </a:solidFill>
              </a:rPr>
              <a:t>i</a:t>
            </a:r>
            <a:r>
              <a:rPr lang="en-US" altLang="ja-JP" sz="3200" dirty="0">
                <a:solidFill>
                  <a:schemeClr val="tx1"/>
                </a:solidFill>
              </a:rPr>
              <a:t> ;</a:t>
            </a:r>
          </a:p>
          <a:p>
            <a:r>
              <a:rPr lang="en-US" altLang="ja-JP" sz="3200" dirty="0">
                <a:solidFill>
                  <a:schemeClr val="tx1"/>
                </a:solidFill>
              </a:rPr>
              <a:t>  </a:t>
            </a:r>
            <a:r>
              <a:rPr lang="ja-JP" altLang="en-US" sz="3200" dirty="0">
                <a:solidFill>
                  <a:schemeClr val="tx1"/>
                </a:solidFill>
              </a:rPr>
              <a:t>　</a:t>
            </a:r>
            <a:r>
              <a:rPr lang="en-US" altLang="ja-JP" sz="3200" dirty="0">
                <a:solidFill>
                  <a:schemeClr val="tx1"/>
                </a:solidFill>
              </a:rPr>
              <a:t>b=0;</a:t>
            </a:r>
          </a:p>
          <a:p>
            <a:r>
              <a:rPr lang="ja-JP" altLang="en-US" sz="3200" dirty="0">
                <a:solidFill>
                  <a:schemeClr val="tx1"/>
                </a:solidFill>
              </a:rPr>
              <a:t>　</a:t>
            </a:r>
            <a:r>
              <a:rPr lang="en-US" altLang="ja-JP" sz="3200" dirty="0">
                <a:solidFill>
                  <a:schemeClr val="tx1"/>
                </a:solidFill>
              </a:rPr>
              <a:t>} else {</a:t>
            </a:r>
          </a:p>
          <a:p>
            <a:r>
              <a:rPr lang="en-US" altLang="ja-JP" sz="3200" dirty="0">
                <a:solidFill>
                  <a:schemeClr val="tx1"/>
                </a:solidFill>
              </a:rPr>
              <a:t>   </a:t>
            </a:r>
            <a:r>
              <a:rPr lang="ja-JP" altLang="en-US" sz="3200" dirty="0">
                <a:solidFill>
                  <a:schemeClr val="tx1"/>
                </a:solidFill>
              </a:rPr>
              <a:t>　</a:t>
            </a:r>
            <a:r>
              <a:rPr lang="en-US" altLang="ja-JP" sz="3200" dirty="0" err="1">
                <a:solidFill>
                  <a:schemeClr val="tx1"/>
                </a:solidFill>
              </a:rPr>
              <a:t>i</a:t>
            </a:r>
            <a:r>
              <a:rPr lang="en-US" altLang="ja-JP" sz="3200" dirty="0">
                <a:solidFill>
                  <a:schemeClr val="tx1"/>
                </a:solidFill>
              </a:rPr>
              <a:t>=-</a:t>
            </a:r>
            <a:r>
              <a:rPr lang="en-US" altLang="ja-JP" sz="3200" dirty="0" err="1">
                <a:solidFill>
                  <a:schemeClr val="tx1"/>
                </a:solidFill>
              </a:rPr>
              <a:t>i</a:t>
            </a:r>
            <a:r>
              <a:rPr lang="en-US" altLang="ja-JP" sz="3200" dirty="0">
                <a:solidFill>
                  <a:schemeClr val="tx1"/>
                </a:solidFill>
              </a:rPr>
              <a:t> ;</a:t>
            </a:r>
          </a:p>
          <a:p>
            <a:r>
              <a:rPr lang="en-US" altLang="ja-JP" sz="3200" dirty="0">
                <a:solidFill>
                  <a:schemeClr val="tx1"/>
                </a:solidFill>
              </a:rPr>
              <a:t>   </a:t>
            </a:r>
            <a:r>
              <a:rPr lang="ja-JP" altLang="en-US" sz="3200" dirty="0">
                <a:solidFill>
                  <a:schemeClr val="tx1"/>
                </a:solidFill>
              </a:rPr>
              <a:t>　</a:t>
            </a:r>
            <a:r>
              <a:rPr lang="en-US" altLang="ja-JP" sz="3200" dirty="0">
                <a:solidFill>
                  <a:schemeClr val="tx1"/>
                </a:solidFill>
              </a:rPr>
              <a:t>b=1;</a:t>
            </a:r>
          </a:p>
          <a:p>
            <a:r>
              <a:rPr lang="ja-JP" altLang="en-US" sz="3200" dirty="0">
                <a:solidFill>
                  <a:schemeClr val="tx1"/>
                </a:solidFill>
              </a:rPr>
              <a:t>　</a:t>
            </a:r>
            <a:r>
              <a:rPr lang="en-US" altLang="ja-JP" sz="3200" dirty="0">
                <a:solidFill>
                  <a:schemeClr val="tx1"/>
                </a:solidFill>
              </a:rPr>
              <a:t>}</a:t>
            </a:r>
            <a:r>
              <a:rPr lang="ja-JP" altLang="en-US" sz="3200" dirty="0">
                <a:solidFill>
                  <a:schemeClr val="tx1"/>
                </a:solidFill>
              </a:rPr>
              <a:t>　</a:t>
            </a:r>
            <a:r>
              <a:rPr lang="en-US" altLang="ja-JP" sz="3200" dirty="0">
                <a:solidFill>
                  <a:schemeClr val="tx1"/>
                </a:solidFill>
              </a:rPr>
              <a:t> </a:t>
            </a:r>
          </a:p>
        </p:txBody>
      </p:sp>
      <p:sp>
        <p:nvSpPr>
          <p:cNvPr id="8" name="フローチャート: 代替処理 7">
            <a:extLst>
              <a:ext uri="{FF2B5EF4-FFF2-40B4-BE49-F238E27FC236}">
                <a16:creationId xmlns:a16="http://schemas.microsoft.com/office/drawing/2014/main" id="{014412C4-8DB0-47C9-8EA7-42D6F024EB29}"/>
              </a:ext>
            </a:extLst>
          </p:cNvPr>
          <p:cNvSpPr/>
          <p:nvPr/>
        </p:nvSpPr>
        <p:spPr>
          <a:xfrm>
            <a:off x="7617823" y="433887"/>
            <a:ext cx="1867985" cy="539652"/>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開始</a:t>
            </a:r>
            <a:endParaRPr kumimoji="1" lang="ja-JP" altLang="en-US" dirty="0"/>
          </a:p>
        </p:txBody>
      </p:sp>
      <p:sp>
        <p:nvSpPr>
          <p:cNvPr id="10" name="フローチャート: 判断 9">
            <a:extLst>
              <a:ext uri="{FF2B5EF4-FFF2-40B4-BE49-F238E27FC236}">
                <a16:creationId xmlns:a16="http://schemas.microsoft.com/office/drawing/2014/main" id="{0D6F4CB6-5DAE-4621-BB64-C16985F9FCA2}"/>
              </a:ext>
            </a:extLst>
          </p:cNvPr>
          <p:cNvSpPr/>
          <p:nvPr/>
        </p:nvSpPr>
        <p:spPr>
          <a:xfrm>
            <a:off x="7617822" y="2314046"/>
            <a:ext cx="1867989" cy="901337"/>
          </a:xfrm>
          <a:prstGeom prst="flowChartDecision">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kumimoji="1" lang="en-US" altLang="ja-JP" dirty="0"/>
              <a:t>&gt;=0</a:t>
            </a:r>
            <a:endParaRPr kumimoji="1" lang="ja-JP" altLang="en-US" dirty="0"/>
          </a:p>
        </p:txBody>
      </p:sp>
      <p:sp>
        <p:nvSpPr>
          <p:cNvPr id="11" name="フローチャート: 処理 10">
            <a:extLst>
              <a:ext uri="{FF2B5EF4-FFF2-40B4-BE49-F238E27FC236}">
                <a16:creationId xmlns:a16="http://schemas.microsoft.com/office/drawing/2014/main" id="{6FB740F9-123B-4410-A35B-6BC55DB1BA4A}"/>
              </a:ext>
            </a:extLst>
          </p:cNvPr>
          <p:cNvSpPr/>
          <p:nvPr/>
        </p:nvSpPr>
        <p:spPr>
          <a:xfrm>
            <a:off x="7617823" y="1506055"/>
            <a:ext cx="1867989" cy="496114"/>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入力</a:t>
            </a:r>
            <a:r>
              <a:rPr kumimoji="1" lang="en-US" altLang="ja-JP" dirty="0"/>
              <a:t> </a:t>
            </a:r>
            <a:r>
              <a:rPr kumimoji="1" lang="en-US" altLang="ja-JP" dirty="0" err="1"/>
              <a:t>i</a:t>
            </a:r>
            <a:r>
              <a:rPr kumimoji="1" lang="en-US" altLang="ja-JP" dirty="0"/>
              <a:t>=5</a:t>
            </a:r>
          </a:p>
        </p:txBody>
      </p:sp>
      <p:sp>
        <p:nvSpPr>
          <p:cNvPr id="12" name="フローチャート: 処理 11">
            <a:extLst>
              <a:ext uri="{FF2B5EF4-FFF2-40B4-BE49-F238E27FC236}">
                <a16:creationId xmlns:a16="http://schemas.microsoft.com/office/drawing/2014/main" id="{D7804D8D-530D-4CC7-91C0-F608D13A688B}"/>
              </a:ext>
            </a:extLst>
          </p:cNvPr>
          <p:cNvSpPr/>
          <p:nvPr/>
        </p:nvSpPr>
        <p:spPr>
          <a:xfrm>
            <a:off x="5749830" y="3266646"/>
            <a:ext cx="1867989" cy="350392"/>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err="1"/>
              <a:t>i</a:t>
            </a:r>
            <a:r>
              <a:rPr lang="en-US" altLang="ja-JP" dirty="0"/>
              <a:t>=</a:t>
            </a:r>
            <a:r>
              <a:rPr lang="en-US" altLang="ja-JP" dirty="0" err="1"/>
              <a:t>i</a:t>
            </a:r>
            <a:endParaRPr kumimoji="1" lang="ja-JP" altLang="en-US" dirty="0"/>
          </a:p>
        </p:txBody>
      </p:sp>
      <p:sp>
        <p:nvSpPr>
          <p:cNvPr id="13" name="フローチャート: 処理 12">
            <a:extLst>
              <a:ext uri="{FF2B5EF4-FFF2-40B4-BE49-F238E27FC236}">
                <a16:creationId xmlns:a16="http://schemas.microsoft.com/office/drawing/2014/main" id="{7BF23856-EB33-44F6-8170-E32EF318D312}"/>
              </a:ext>
            </a:extLst>
          </p:cNvPr>
          <p:cNvSpPr/>
          <p:nvPr/>
        </p:nvSpPr>
        <p:spPr>
          <a:xfrm>
            <a:off x="9485808" y="3314583"/>
            <a:ext cx="1867989" cy="302351"/>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lang="en-US" altLang="ja-JP" dirty="0"/>
              <a:t>=-</a:t>
            </a:r>
            <a:r>
              <a:rPr lang="en-US" altLang="ja-JP" dirty="0" err="1"/>
              <a:t>i</a:t>
            </a:r>
            <a:endParaRPr kumimoji="1" lang="ja-JP" altLang="en-US" dirty="0"/>
          </a:p>
        </p:txBody>
      </p:sp>
      <p:sp>
        <p:nvSpPr>
          <p:cNvPr id="14" name="フローチャート: 処理 13">
            <a:extLst>
              <a:ext uri="{FF2B5EF4-FFF2-40B4-BE49-F238E27FC236}">
                <a16:creationId xmlns:a16="http://schemas.microsoft.com/office/drawing/2014/main" id="{9400C434-A9DE-4429-B4C4-4FEBA82BDD02}"/>
              </a:ext>
            </a:extLst>
          </p:cNvPr>
          <p:cNvSpPr/>
          <p:nvPr/>
        </p:nvSpPr>
        <p:spPr>
          <a:xfrm>
            <a:off x="7617823" y="4732696"/>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状態</a:t>
            </a:r>
            <a:r>
              <a:rPr lang="en-US" altLang="ja-JP" dirty="0"/>
              <a:t>X</a:t>
            </a:r>
          </a:p>
        </p:txBody>
      </p:sp>
      <p:sp>
        <p:nvSpPr>
          <p:cNvPr id="15" name="フローチャート: 代替処理 14">
            <a:extLst>
              <a:ext uri="{FF2B5EF4-FFF2-40B4-BE49-F238E27FC236}">
                <a16:creationId xmlns:a16="http://schemas.microsoft.com/office/drawing/2014/main" id="{B7FF55AD-6419-4F86-ABA3-AFF4DD9A34EC}"/>
              </a:ext>
            </a:extLst>
          </p:cNvPr>
          <p:cNvSpPr/>
          <p:nvPr/>
        </p:nvSpPr>
        <p:spPr>
          <a:xfrm>
            <a:off x="7617819" y="5871828"/>
            <a:ext cx="1867989" cy="560059"/>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a:t>終了</a:t>
            </a:r>
          </a:p>
        </p:txBody>
      </p:sp>
      <p:cxnSp>
        <p:nvCxnSpPr>
          <p:cNvPr id="17" name="コネクタ: カギ線 16">
            <a:extLst>
              <a:ext uri="{FF2B5EF4-FFF2-40B4-BE49-F238E27FC236}">
                <a16:creationId xmlns:a16="http://schemas.microsoft.com/office/drawing/2014/main" id="{899003FD-8FDB-4EB6-B94F-B10A66CBCFC3}"/>
              </a:ext>
            </a:extLst>
          </p:cNvPr>
          <p:cNvCxnSpPr>
            <a:cxnSpLocks/>
            <a:stCxn id="8" idx="2"/>
            <a:endCxn id="11" idx="0"/>
          </p:cNvCxnSpPr>
          <p:nvPr/>
        </p:nvCxnSpPr>
        <p:spPr>
          <a:xfrm rot="16200000" flipH="1">
            <a:off x="8285559" y="1239796"/>
            <a:ext cx="532516" cy="2"/>
          </a:xfrm>
          <a:prstGeom prst="bentConnector3">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19" name="直線矢印コネクタ 18">
            <a:extLst>
              <a:ext uri="{FF2B5EF4-FFF2-40B4-BE49-F238E27FC236}">
                <a16:creationId xmlns:a16="http://schemas.microsoft.com/office/drawing/2014/main" id="{F1D9A6E9-16FC-421A-9594-F7105291E064}"/>
              </a:ext>
            </a:extLst>
          </p:cNvPr>
          <p:cNvCxnSpPr>
            <a:cxnSpLocks/>
            <a:stCxn id="11" idx="2"/>
            <a:endCxn id="10" idx="0"/>
          </p:cNvCxnSpPr>
          <p:nvPr/>
        </p:nvCxnSpPr>
        <p:spPr>
          <a:xfrm flipH="1">
            <a:off x="8551817" y="2002169"/>
            <a:ext cx="1" cy="311877"/>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1" name="コネクタ: カギ線 20">
            <a:extLst>
              <a:ext uri="{FF2B5EF4-FFF2-40B4-BE49-F238E27FC236}">
                <a16:creationId xmlns:a16="http://schemas.microsoft.com/office/drawing/2014/main" id="{D6A0DBA9-0ED1-450F-BDFF-9603AC78A2D1}"/>
              </a:ext>
            </a:extLst>
          </p:cNvPr>
          <p:cNvCxnSpPr>
            <a:cxnSpLocks/>
            <a:stCxn id="10" idx="3"/>
            <a:endCxn id="13" idx="0"/>
          </p:cNvCxnSpPr>
          <p:nvPr/>
        </p:nvCxnSpPr>
        <p:spPr>
          <a:xfrm>
            <a:off x="9485811" y="2764715"/>
            <a:ext cx="933992" cy="549868"/>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3" name="コネクタ: カギ線 22">
            <a:extLst>
              <a:ext uri="{FF2B5EF4-FFF2-40B4-BE49-F238E27FC236}">
                <a16:creationId xmlns:a16="http://schemas.microsoft.com/office/drawing/2014/main" id="{36BCCF1B-2B13-490E-BC59-B8E48594A882}"/>
              </a:ext>
            </a:extLst>
          </p:cNvPr>
          <p:cNvCxnSpPr>
            <a:cxnSpLocks/>
            <a:stCxn id="10" idx="1"/>
            <a:endCxn id="12" idx="0"/>
          </p:cNvCxnSpPr>
          <p:nvPr/>
        </p:nvCxnSpPr>
        <p:spPr>
          <a:xfrm rot="10800000" flipV="1">
            <a:off x="6683826" y="2764714"/>
            <a:ext cx="933997" cy="501931"/>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7" name="コネクタ: カギ線 26">
            <a:extLst>
              <a:ext uri="{FF2B5EF4-FFF2-40B4-BE49-F238E27FC236}">
                <a16:creationId xmlns:a16="http://schemas.microsoft.com/office/drawing/2014/main" id="{6AEB6317-126C-49D9-B305-1768B43DD900}"/>
              </a:ext>
            </a:extLst>
          </p:cNvPr>
          <p:cNvCxnSpPr>
            <a:cxnSpLocks/>
            <a:stCxn id="37" idx="2"/>
            <a:endCxn id="14" idx="3"/>
          </p:cNvCxnSpPr>
          <p:nvPr/>
        </p:nvCxnSpPr>
        <p:spPr>
          <a:xfrm rot="5400000">
            <a:off x="9625652" y="4248170"/>
            <a:ext cx="654312" cy="933991"/>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9" name="コネクタ: カギ線 28">
            <a:extLst>
              <a:ext uri="{FF2B5EF4-FFF2-40B4-BE49-F238E27FC236}">
                <a16:creationId xmlns:a16="http://schemas.microsoft.com/office/drawing/2014/main" id="{8F6F7158-8BD7-465F-B722-94877CE98818}"/>
              </a:ext>
            </a:extLst>
          </p:cNvPr>
          <p:cNvCxnSpPr>
            <a:cxnSpLocks/>
            <a:stCxn id="32" idx="2"/>
            <a:endCxn id="14" idx="1"/>
          </p:cNvCxnSpPr>
          <p:nvPr/>
        </p:nvCxnSpPr>
        <p:spPr>
          <a:xfrm rot="16200000" flipH="1">
            <a:off x="6806900" y="4231397"/>
            <a:ext cx="687847" cy="933999"/>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31" name="直線矢印コネクタ 30">
            <a:extLst>
              <a:ext uri="{FF2B5EF4-FFF2-40B4-BE49-F238E27FC236}">
                <a16:creationId xmlns:a16="http://schemas.microsoft.com/office/drawing/2014/main" id="{1E07B195-512D-49C1-942E-6EE9C200F3FB}"/>
              </a:ext>
            </a:extLst>
          </p:cNvPr>
          <p:cNvCxnSpPr>
            <a:cxnSpLocks/>
            <a:stCxn id="14" idx="2"/>
            <a:endCxn id="15" idx="0"/>
          </p:cNvCxnSpPr>
          <p:nvPr/>
        </p:nvCxnSpPr>
        <p:spPr>
          <a:xfrm flipH="1">
            <a:off x="8551814" y="5351945"/>
            <a:ext cx="4" cy="519883"/>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sp>
        <p:nvSpPr>
          <p:cNvPr id="38" name="テキスト ボックス 37">
            <a:extLst>
              <a:ext uri="{FF2B5EF4-FFF2-40B4-BE49-F238E27FC236}">
                <a16:creationId xmlns:a16="http://schemas.microsoft.com/office/drawing/2014/main" id="{F3B16150-5F3B-4060-ABBE-82ABE7697F8E}"/>
              </a:ext>
            </a:extLst>
          </p:cNvPr>
          <p:cNvSpPr txBox="1"/>
          <p:nvPr/>
        </p:nvSpPr>
        <p:spPr>
          <a:xfrm>
            <a:off x="5102136" y="2641058"/>
            <a:ext cx="1170212" cy="369332"/>
          </a:xfrm>
          <a:prstGeom prst="rect">
            <a:avLst/>
          </a:prstGeom>
          <a:noFill/>
        </p:spPr>
        <p:txBody>
          <a:bodyPr wrap="square" rtlCol="0">
            <a:spAutoFit/>
          </a:bodyPr>
          <a:lstStyle/>
          <a:p>
            <a:r>
              <a:rPr kumimoji="1" lang="ja-JP" altLang="en-US" dirty="0">
                <a:highlight>
                  <a:srgbClr val="FFFF00"/>
                </a:highlight>
              </a:rPr>
              <a:t>ルート</a:t>
            </a:r>
            <a:r>
              <a:rPr kumimoji="1" lang="en-US" altLang="ja-JP" dirty="0">
                <a:highlight>
                  <a:srgbClr val="FFFF00"/>
                </a:highlight>
              </a:rPr>
              <a:t>A</a:t>
            </a:r>
            <a:endParaRPr kumimoji="1" lang="ja-JP" altLang="en-US" dirty="0">
              <a:highlight>
                <a:srgbClr val="FFFF00"/>
              </a:highlight>
            </a:endParaRPr>
          </a:p>
        </p:txBody>
      </p:sp>
      <p:sp>
        <p:nvSpPr>
          <p:cNvPr id="39" name="テキスト ボックス 38">
            <a:extLst>
              <a:ext uri="{FF2B5EF4-FFF2-40B4-BE49-F238E27FC236}">
                <a16:creationId xmlns:a16="http://schemas.microsoft.com/office/drawing/2014/main" id="{F7E8F9BF-B9DA-464C-AD5B-F711E4FC90DD}"/>
              </a:ext>
            </a:extLst>
          </p:cNvPr>
          <p:cNvSpPr txBox="1"/>
          <p:nvPr/>
        </p:nvSpPr>
        <p:spPr>
          <a:xfrm>
            <a:off x="10831285" y="2641058"/>
            <a:ext cx="1045029" cy="369332"/>
          </a:xfrm>
          <a:prstGeom prst="rect">
            <a:avLst/>
          </a:prstGeom>
          <a:noFill/>
        </p:spPr>
        <p:txBody>
          <a:bodyPr wrap="square" rtlCol="0">
            <a:spAutoFit/>
          </a:bodyPr>
          <a:lstStyle/>
          <a:p>
            <a:r>
              <a:rPr kumimoji="1" lang="ja-JP" altLang="en-US" dirty="0"/>
              <a:t>ルート</a:t>
            </a:r>
            <a:r>
              <a:rPr lang="en-US" altLang="ja-JP" dirty="0"/>
              <a:t>B</a:t>
            </a:r>
            <a:endParaRPr kumimoji="1" lang="ja-JP" altLang="en-US" dirty="0"/>
          </a:p>
        </p:txBody>
      </p:sp>
      <p:sp>
        <p:nvSpPr>
          <p:cNvPr id="45" name="テキスト ボックス 44">
            <a:extLst>
              <a:ext uri="{FF2B5EF4-FFF2-40B4-BE49-F238E27FC236}">
                <a16:creationId xmlns:a16="http://schemas.microsoft.com/office/drawing/2014/main" id="{21192AE7-F817-4F92-9175-3E10227113F3}"/>
              </a:ext>
            </a:extLst>
          </p:cNvPr>
          <p:cNvSpPr txBox="1"/>
          <p:nvPr/>
        </p:nvSpPr>
        <p:spPr>
          <a:xfrm>
            <a:off x="315685" y="1250060"/>
            <a:ext cx="3893428" cy="461665"/>
          </a:xfrm>
          <a:prstGeom prst="rect">
            <a:avLst/>
          </a:prstGeom>
          <a:noFill/>
        </p:spPr>
        <p:txBody>
          <a:bodyPr wrap="square" rtlCol="0">
            <a:spAutoFit/>
          </a:bodyPr>
          <a:lstStyle/>
          <a:p>
            <a:r>
              <a:rPr lang="ja-JP" altLang="en-US" sz="2400" b="1" dirty="0"/>
              <a:t>絶対値を求めるプログラム</a:t>
            </a:r>
            <a:endParaRPr kumimoji="1" lang="ja-JP" altLang="en-US" sz="2400" b="1" dirty="0"/>
          </a:p>
        </p:txBody>
      </p:sp>
      <p:sp>
        <p:nvSpPr>
          <p:cNvPr id="32" name="フローチャート: 処理 31">
            <a:extLst>
              <a:ext uri="{FF2B5EF4-FFF2-40B4-BE49-F238E27FC236}">
                <a16:creationId xmlns:a16="http://schemas.microsoft.com/office/drawing/2014/main" id="{2CF86F72-5275-48E9-8F39-C6E7FEECCC99}"/>
              </a:ext>
            </a:extLst>
          </p:cNvPr>
          <p:cNvSpPr/>
          <p:nvPr/>
        </p:nvSpPr>
        <p:spPr>
          <a:xfrm>
            <a:off x="5749829" y="4004082"/>
            <a:ext cx="1867989" cy="350392"/>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a:t>b=0</a:t>
            </a:r>
            <a:endParaRPr kumimoji="1" lang="ja-JP" altLang="en-US" dirty="0"/>
          </a:p>
        </p:txBody>
      </p:sp>
      <p:sp>
        <p:nvSpPr>
          <p:cNvPr id="37" name="フローチャート: 処理 36">
            <a:extLst>
              <a:ext uri="{FF2B5EF4-FFF2-40B4-BE49-F238E27FC236}">
                <a16:creationId xmlns:a16="http://schemas.microsoft.com/office/drawing/2014/main" id="{43AE799A-784C-4C83-B0C4-D20F70B2C840}"/>
              </a:ext>
            </a:extLst>
          </p:cNvPr>
          <p:cNvSpPr/>
          <p:nvPr/>
        </p:nvSpPr>
        <p:spPr>
          <a:xfrm>
            <a:off x="9485808" y="4037617"/>
            <a:ext cx="1867989" cy="350392"/>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a:t>b=1</a:t>
            </a:r>
            <a:endParaRPr kumimoji="1" lang="ja-JP" altLang="en-US" dirty="0"/>
          </a:p>
        </p:txBody>
      </p:sp>
      <p:cxnSp>
        <p:nvCxnSpPr>
          <p:cNvPr id="40" name="直線矢印コネクタ 39">
            <a:extLst>
              <a:ext uri="{FF2B5EF4-FFF2-40B4-BE49-F238E27FC236}">
                <a16:creationId xmlns:a16="http://schemas.microsoft.com/office/drawing/2014/main" id="{9134FCBE-71C2-4634-A8D4-CC2117BF63AE}"/>
              </a:ext>
            </a:extLst>
          </p:cNvPr>
          <p:cNvCxnSpPr>
            <a:cxnSpLocks/>
            <a:stCxn id="12" idx="2"/>
            <a:endCxn id="32" idx="0"/>
          </p:cNvCxnSpPr>
          <p:nvPr/>
        </p:nvCxnSpPr>
        <p:spPr>
          <a:xfrm flipH="1">
            <a:off x="6683824" y="3617038"/>
            <a:ext cx="1" cy="387044"/>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41" name="直線矢印コネクタ 40">
            <a:extLst>
              <a:ext uri="{FF2B5EF4-FFF2-40B4-BE49-F238E27FC236}">
                <a16:creationId xmlns:a16="http://schemas.microsoft.com/office/drawing/2014/main" id="{E4DFBF0D-3CE2-47E2-BE84-361955B05B85}"/>
              </a:ext>
            </a:extLst>
          </p:cNvPr>
          <p:cNvCxnSpPr>
            <a:cxnSpLocks/>
            <a:stCxn id="13" idx="2"/>
            <a:endCxn id="37" idx="0"/>
          </p:cNvCxnSpPr>
          <p:nvPr/>
        </p:nvCxnSpPr>
        <p:spPr>
          <a:xfrm>
            <a:off x="10419803" y="3616934"/>
            <a:ext cx="0" cy="420683"/>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sp>
        <p:nvSpPr>
          <p:cNvPr id="48" name="吹き出し: 角を丸めた四角形 47">
            <a:extLst>
              <a:ext uri="{FF2B5EF4-FFF2-40B4-BE49-F238E27FC236}">
                <a16:creationId xmlns:a16="http://schemas.microsoft.com/office/drawing/2014/main" id="{F9EB3476-29A0-46C9-ACF7-E5664BC005D9}"/>
              </a:ext>
            </a:extLst>
          </p:cNvPr>
          <p:cNvSpPr/>
          <p:nvPr/>
        </p:nvSpPr>
        <p:spPr>
          <a:xfrm>
            <a:off x="9149620" y="4780634"/>
            <a:ext cx="2131851" cy="969817"/>
          </a:xfrm>
          <a:prstGeom prst="wedgeRoundRectCallout">
            <a:avLst>
              <a:gd name="adj1" fmla="val -48610"/>
              <a:gd name="adj2" fmla="val 8870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結果 </a:t>
            </a:r>
            <a:r>
              <a:rPr lang="en-US" altLang="ja-JP" sz="2800" b="1" dirty="0">
                <a:solidFill>
                  <a:schemeClr val="tx1"/>
                </a:solidFill>
              </a:rPr>
              <a:t>: </a:t>
            </a:r>
            <a:r>
              <a:rPr lang="en-US" altLang="ja-JP" sz="2800" b="1" dirty="0" err="1">
                <a:solidFill>
                  <a:schemeClr val="tx1"/>
                </a:solidFill>
              </a:rPr>
              <a:t>i</a:t>
            </a:r>
            <a:r>
              <a:rPr lang="en-US" altLang="ja-JP" sz="2800" b="1" dirty="0">
                <a:solidFill>
                  <a:schemeClr val="tx1"/>
                </a:solidFill>
              </a:rPr>
              <a:t>=</a:t>
            </a:r>
            <a:r>
              <a:rPr kumimoji="1" lang="en-US" altLang="ja-JP" sz="2800" b="1" dirty="0">
                <a:solidFill>
                  <a:schemeClr val="tx1"/>
                </a:solidFill>
              </a:rPr>
              <a:t>5</a:t>
            </a:r>
          </a:p>
          <a:p>
            <a:pPr algn="ctr"/>
            <a:r>
              <a:rPr lang="en-US" altLang="ja-JP" sz="2800" b="1" dirty="0">
                <a:solidFill>
                  <a:schemeClr val="tx1"/>
                </a:solidFill>
              </a:rPr>
              <a:t>           b=0</a:t>
            </a:r>
            <a:endParaRPr kumimoji="1" lang="ja-JP" altLang="en-US" sz="2800" b="1" dirty="0">
              <a:solidFill>
                <a:schemeClr val="tx1"/>
              </a:solidFill>
            </a:endParaRPr>
          </a:p>
        </p:txBody>
      </p:sp>
    </p:spTree>
    <p:extLst>
      <p:ext uri="{BB962C8B-B14F-4D97-AF65-F5344CB8AC3E}">
        <p14:creationId xmlns:p14="http://schemas.microsoft.com/office/powerpoint/2010/main" val="380840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8"/>
                                        </p:tgtEl>
                                        <p:attrNameLst>
                                          <p:attrName>fillcolor</p:attrName>
                                        </p:attrNameLst>
                                      </p:cBhvr>
                                      <p:to>
                                        <a:schemeClr val="accent2"/>
                                      </p:to>
                                    </p:animClr>
                                    <p:set>
                                      <p:cBhvr>
                                        <p:cTn id="7" dur="2000" fill="hold"/>
                                        <p:tgtEl>
                                          <p:spTgt spid="8"/>
                                        </p:tgtEl>
                                        <p:attrNameLst>
                                          <p:attrName>fill.type</p:attrName>
                                        </p:attrNameLst>
                                      </p:cBhvr>
                                      <p:to>
                                        <p:strVal val="solid"/>
                                      </p:to>
                                    </p:set>
                                    <p:set>
                                      <p:cBhvr>
                                        <p:cTn id="8" dur="2000" fill="hold"/>
                                        <p:tgtEl>
                                          <p:spTgt spid="8"/>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 presetClass="emph" presetSubtype="2" fill="hold" nodeType="clickEffect">
                                  <p:stCondLst>
                                    <p:cond delay="0"/>
                                  </p:stCondLst>
                                  <p:childTnLst>
                                    <p:animClr clrSpc="rgb" dir="cw">
                                      <p:cBhvr>
                                        <p:cTn id="12" dur="2000" fill="hold"/>
                                        <p:tgtEl>
                                          <p:spTgt spid="11"/>
                                        </p:tgtEl>
                                        <p:attrNameLst>
                                          <p:attrName>fillcolor</p:attrName>
                                        </p:attrNameLst>
                                      </p:cBhvr>
                                      <p:to>
                                        <a:schemeClr val="accent2"/>
                                      </p:to>
                                    </p:animClr>
                                    <p:set>
                                      <p:cBhvr>
                                        <p:cTn id="13" dur="2000" fill="hold"/>
                                        <p:tgtEl>
                                          <p:spTgt spid="11"/>
                                        </p:tgtEl>
                                        <p:attrNameLst>
                                          <p:attrName>fill.type</p:attrName>
                                        </p:attrNameLst>
                                      </p:cBhvr>
                                      <p:to>
                                        <p:strVal val="solid"/>
                                      </p:to>
                                    </p:set>
                                    <p:set>
                                      <p:cBhvr>
                                        <p:cTn id="14" dur="2000" fill="hold"/>
                                        <p:tgtEl>
                                          <p:spTgt spid="11"/>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10"/>
                                        </p:tgtEl>
                                        <p:attrNameLst>
                                          <p:attrName>fillcolor</p:attrName>
                                        </p:attrNameLst>
                                      </p:cBhvr>
                                      <p:to>
                                        <a:schemeClr val="accent2"/>
                                      </p:to>
                                    </p:animClr>
                                    <p:set>
                                      <p:cBhvr>
                                        <p:cTn id="19" dur="2000" fill="hold"/>
                                        <p:tgtEl>
                                          <p:spTgt spid="10"/>
                                        </p:tgtEl>
                                        <p:attrNameLst>
                                          <p:attrName>fill.type</p:attrName>
                                        </p:attrNameLst>
                                      </p:cBhvr>
                                      <p:to>
                                        <p:strVal val="solid"/>
                                      </p:to>
                                    </p:set>
                                    <p:set>
                                      <p:cBhvr>
                                        <p:cTn id="20" dur="2000" fill="hold"/>
                                        <p:tgtEl>
                                          <p:spTgt spid="10"/>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12"/>
                                        </p:tgtEl>
                                        <p:attrNameLst>
                                          <p:attrName>fillcolor</p:attrName>
                                        </p:attrNameLst>
                                      </p:cBhvr>
                                      <p:to>
                                        <a:schemeClr val="accent2"/>
                                      </p:to>
                                    </p:animClr>
                                    <p:set>
                                      <p:cBhvr>
                                        <p:cTn id="25" dur="2000" fill="hold"/>
                                        <p:tgtEl>
                                          <p:spTgt spid="12"/>
                                        </p:tgtEl>
                                        <p:attrNameLst>
                                          <p:attrName>fill.type</p:attrName>
                                        </p:attrNameLst>
                                      </p:cBhvr>
                                      <p:to>
                                        <p:strVal val="solid"/>
                                      </p:to>
                                    </p:set>
                                    <p:set>
                                      <p:cBhvr>
                                        <p:cTn id="26" dur="2000" fill="hold"/>
                                        <p:tgtEl>
                                          <p:spTgt spid="12"/>
                                        </p:tgtEl>
                                        <p:attrNameLst>
                                          <p:attrName>fill.on</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32"/>
                                        </p:tgtEl>
                                        <p:attrNameLst>
                                          <p:attrName>fillcolor</p:attrName>
                                        </p:attrNameLst>
                                      </p:cBhvr>
                                      <p:to>
                                        <a:schemeClr val="accent2"/>
                                      </p:to>
                                    </p:animClr>
                                    <p:set>
                                      <p:cBhvr>
                                        <p:cTn id="31" dur="2000" fill="hold"/>
                                        <p:tgtEl>
                                          <p:spTgt spid="32"/>
                                        </p:tgtEl>
                                        <p:attrNameLst>
                                          <p:attrName>fill.type</p:attrName>
                                        </p:attrNameLst>
                                      </p:cBhvr>
                                      <p:to>
                                        <p:strVal val="solid"/>
                                      </p:to>
                                    </p:set>
                                    <p:set>
                                      <p:cBhvr>
                                        <p:cTn id="32" dur="2000" fill="hold"/>
                                        <p:tgtEl>
                                          <p:spTgt spid="32"/>
                                        </p:tgtEl>
                                        <p:attrNameLst>
                                          <p:attrName>fill.on</p:attrName>
                                        </p:attrNameLst>
                                      </p:cBhvr>
                                      <p:to>
                                        <p:strVal val="true"/>
                                      </p:to>
                                    </p:set>
                                  </p:childTnLst>
                                </p:cTn>
                              </p:par>
                            </p:childTnLst>
                          </p:cTn>
                        </p:par>
                      </p:childTnLst>
                    </p:cTn>
                  </p:par>
                  <p:par>
                    <p:cTn id="33" fill="hold">
                      <p:stCondLst>
                        <p:cond delay="indefinite"/>
                      </p:stCondLst>
                      <p:childTnLst>
                        <p:par>
                          <p:cTn id="34" fill="hold">
                            <p:stCondLst>
                              <p:cond delay="0"/>
                            </p:stCondLst>
                            <p:childTnLst>
                              <p:par>
                                <p:cTn id="35" presetID="1" presetClass="emph" presetSubtype="2" fill="hold" nodeType="clickEffect">
                                  <p:stCondLst>
                                    <p:cond delay="0"/>
                                  </p:stCondLst>
                                  <p:childTnLst>
                                    <p:animClr clrSpc="rgb" dir="cw">
                                      <p:cBhvr>
                                        <p:cTn id="36" dur="2000" fill="hold"/>
                                        <p:tgtEl>
                                          <p:spTgt spid="14"/>
                                        </p:tgtEl>
                                        <p:attrNameLst>
                                          <p:attrName>fillcolor</p:attrName>
                                        </p:attrNameLst>
                                      </p:cBhvr>
                                      <p:to>
                                        <a:schemeClr val="accent2"/>
                                      </p:to>
                                    </p:animClr>
                                    <p:set>
                                      <p:cBhvr>
                                        <p:cTn id="37" dur="2000" fill="hold"/>
                                        <p:tgtEl>
                                          <p:spTgt spid="14"/>
                                        </p:tgtEl>
                                        <p:attrNameLst>
                                          <p:attrName>fill.type</p:attrName>
                                        </p:attrNameLst>
                                      </p:cBhvr>
                                      <p:to>
                                        <p:strVal val="solid"/>
                                      </p:to>
                                    </p:set>
                                    <p:set>
                                      <p:cBhvr>
                                        <p:cTn id="38" dur="2000" fill="hold"/>
                                        <p:tgtEl>
                                          <p:spTgt spid="14"/>
                                        </p:tgtEl>
                                        <p:attrNameLst>
                                          <p:attrName>fill.on</p:attrName>
                                        </p:attrNameLst>
                                      </p:cBhvr>
                                      <p:to>
                                        <p:strVal val="true"/>
                                      </p:to>
                                    </p:set>
                                  </p:childTnLst>
                                </p:cTn>
                              </p:par>
                            </p:childTnLst>
                          </p:cTn>
                        </p:par>
                      </p:childTnLst>
                    </p:cTn>
                  </p:par>
                  <p:par>
                    <p:cTn id="39" fill="hold">
                      <p:stCondLst>
                        <p:cond delay="indefinite"/>
                      </p:stCondLst>
                      <p:childTnLst>
                        <p:par>
                          <p:cTn id="40" fill="hold">
                            <p:stCondLst>
                              <p:cond delay="0"/>
                            </p:stCondLst>
                            <p:childTnLst>
                              <p:par>
                                <p:cTn id="41" presetID="1" presetClass="emph" presetSubtype="2" fill="hold" nodeType="clickEffect">
                                  <p:stCondLst>
                                    <p:cond delay="0"/>
                                  </p:stCondLst>
                                  <p:childTnLst>
                                    <p:animClr clrSpc="rgb" dir="cw">
                                      <p:cBhvr>
                                        <p:cTn id="42" dur="2000" fill="hold"/>
                                        <p:tgtEl>
                                          <p:spTgt spid="15"/>
                                        </p:tgtEl>
                                        <p:attrNameLst>
                                          <p:attrName>fillcolor</p:attrName>
                                        </p:attrNameLst>
                                      </p:cBhvr>
                                      <p:to>
                                        <a:schemeClr val="accent2"/>
                                      </p:to>
                                    </p:animClr>
                                    <p:set>
                                      <p:cBhvr>
                                        <p:cTn id="43" dur="2000" fill="hold"/>
                                        <p:tgtEl>
                                          <p:spTgt spid="15"/>
                                        </p:tgtEl>
                                        <p:attrNameLst>
                                          <p:attrName>fill.type</p:attrName>
                                        </p:attrNameLst>
                                      </p:cBhvr>
                                      <p:to>
                                        <p:strVal val="solid"/>
                                      </p:to>
                                    </p:set>
                                    <p:set>
                                      <p:cBhvr>
                                        <p:cTn id="44" dur="2000" fill="hold"/>
                                        <p:tgtEl>
                                          <p:spTgt spid="15"/>
                                        </p:tgtEl>
                                        <p:attrNameLst>
                                          <p:attrName>fill.on</p:attrName>
                                        </p:attrNameLst>
                                      </p:cBhvr>
                                      <p:to>
                                        <p:strVal val="true"/>
                                      </p:to>
                                    </p:se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2A35F-622B-4D04-80EC-E30DCC2C5D76}"/>
              </a:ext>
            </a:extLst>
          </p:cNvPr>
          <p:cNvSpPr>
            <a:spLocks noGrp="1"/>
          </p:cNvSpPr>
          <p:nvPr>
            <p:ph type="title"/>
          </p:nvPr>
        </p:nvSpPr>
        <p:spPr>
          <a:xfrm>
            <a:off x="315685" y="307190"/>
            <a:ext cx="10515600" cy="1325563"/>
          </a:xfrm>
        </p:spPr>
        <p:txBody>
          <a:bodyPr/>
          <a:lstStyle/>
          <a:p>
            <a:r>
              <a:rPr kumimoji="1" lang="ja-JP" altLang="en-US" dirty="0"/>
              <a:t>可逆とは</a:t>
            </a:r>
          </a:p>
        </p:txBody>
      </p:sp>
      <p:sp>
        <p:nvSpPr>
          <p:cNvPr id="8" name="フローチャート: 代替処理 7">
            <a:extLst>
              <a:ext uri="{FF2B5EF4-FFF2-40B4-BE49-F238E27FC236}">
                <a16:creationId xmlns:a16="http://schemas.microsoft.com/office/drawing/2014/main" id="{014412C4-8DB0-47C9-8EA7-42D6F024EB29}"/>
              </a:ext>
            </a:extLst>
          </p:cNvPr>
          <p:cNvSpPr/>
          <p:nvPr/>
        </p:nvSpPr>
        <p:spPr>
          <a:xfrm>
            <a:off x="7617823" y="433887"/>
            <a:ext cx="1867985" cy="539652"/>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開始</a:t>
            </a:r>
            <a:endParaRPr kumimoji="1" lang="ja-JP" altLang="en-US" dirty="0"/>
          </a:p>
        </p:txBody>
      </p:sp>
      <p:sp>
        <p:nvSpPr>
          <p:cNvPr id="10" name="フローチャート: 判断 9">
            <a:extLst>
              <a:ext uri="{FF2B5EF4-FFF2-40B4-BE49-F238E27FC236}">
                <a16:creationId xmlns:a16="http://schemas.microsoft.com/office/drawing/2014/main" id="{0D6F4CB6-5DAE-4621-BB64-C16985F9FCA2}"/>
              </a:ext>
            </a:extLst>
          </p:cNvPr>
          <p:cNvSpPr/>
          <p:nvPr/>
        </p:nvSpPr>
        <p:spPr>
          <a:xfrm>
            <a:off x="7617822" y="2314046"/>
            <a:ext cx="1867989" cy="901337"/>
          </a:xfrm>
          <a:prstGeom prst="flowChartDecision">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kumimoji="1" lang="en-US" altLang="ja-JP" dirty="0"/>
              <a:t>&gt;=0</a:t>
            </a:r>
            <a:endParaRPr kumimoji="1" lang="ja-JP" altLang="en-US" dirty="0"/>
          </a:p>
        </p:txBody>
      </p:sp>
      <p:sp>
        <p:nvSpPr>
          <p:cNvPr id="11" name="フローチャート: 処理 10">
            <a:extLst>
              <a:ext uri="{FF2B5EF4-FFF2-40B4-BE49-F238E27FC236}">
                <a16:creationId xmlns:a16="http://schemas.microsoft.com/office/drawing/2014/main" id="{6FB740F9-123B-4410-A35B-6BC55DB1BA4A}"/>
              </a:ext>
            </a:extLst>
          </p:cNvPr>
          <p:cNvSpPr/>
          <p:nvPr/>
        </p:nvSpPr>
        <p:spPr>
          <a:xfrm>
            <a:off x="7617823" y="1506055"/>
            <a:ext cx="1867989" cy="496114"/>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入力</a:t>
            </a:r>
            <a:r>
              <a:rPr kumimoji="1" lang="en-US" altLang="ja-JP" dirty="0"/>
              <a:t> </a:t>
            </a:r>
            <a:r>
              <a:rPr kumimoji="1" lang="en-US" altLang="ja-JP" dirty="0" err="1"/>
              <a:t>i</a:t>
            </a:r>
            <a:r>
              <a:rPr kumimoji="1" lang="en-US" altLang="ja-JP" dirty="0"/>
              <a:t>=5</a:t>
            </a:r>
          </a:p>
        </p:txBody>
      </p:sp>
      <p:sp>
        <p:nvSpPr>
          <p:cNvPr id="12" name="フローチャート: 処理 11">
            <a:extLst>
              <a:ext uri="{FF2B5EF4-FFF2-40B4-BE49-F238E27FC236}">
                <a16:creationId xmlns:a16="http://schemas.microsoft.com/office/drawing/2014/main" id="{D7804D8D-530D-4CC7-91C0-F608D13A688B}"/>
              </a:ext>
            </a:extLst>
          </p:cNvPr>
          <p:cNvSpPr/>
          <p:nvPr/>
        </p:nvSpPr>
        <p:spPr>
          <a:xfrm>
            <a:off x="5749830" y="3266646"/>
            <a:ext cx="1867989" cy="350392"/>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err="1"/>
              <a:t>i</a:t>
            </a:r>
            <a:r>
              <a:rPr lang="en-US" altLang="ja-JP" dirty="0"/>
              <a:t>=</a:t>
            </a:r>
            <a:r>
              <a:rPr lang="en-US" altLang="ja-JP" dirty="0" err="1"/>
              <a:t>i</a:t>
            </a:r>
            <a:endParaRPr kumimoji="1" lang="ja-JP" altLang="en-US" dirty="0"/>
          </a:p>
        </p:txBody>
      </p:sp>
      <p:sp>
        <p:nvSpPr>
          <p:cNvPr id="13" name="フローチャート: 処理 12">
            <a:extLst>
              <a:ext uri="{FF2B5EF4-FFF2-40B4-BE49-F238E27FC236}">
                <a16:creationId xmlns:a16="http://schemas.microsoft.com/office/drawing/2014/main" id="{7BF23856-EB33-44F6-8170-E32EF318D312}"/>
              </a:ext>
            </a:extLst>
          </p:cNvPr>
          <p:cNvSpPr/>
          <p:nvPr/>
        </p:nvSpPr>
        <p:spPr>
          <a:xfrm>
            <a:off x="9485808" y="3314583"/>
            <a:ext cx="1867989" cy="302351"/>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lang="en-US" altLang="ja-JP" dirty="0"/>
              <a:t>=-</a:t>
            </a:r>
            <a:r>
              <a:rPr lang="en-US" altLang="ja-JP" dirty="0" err="1"/>
              <a:t>i</a:t>
            </a:r>
            <a:endParaRPr kumimoji="1" lang="ja-JP" altLang="en-US" dirty="0"/>
          </a:p>
        </p:txBody>
      </p:sp>
      <p:sp>
        <p:nvSpPr>
          <p:cNvPr id="14" name="フローチャート: 処理 13">
            <a:extLst>
              <a:ext uri="{FF2B5EF4-FFF2-40B4-BE49-F238E27FC236}">
                <a16:creationId xmlns:a16="http://schemas.microsoft.com/office/drawing/2014/main" id="{9400C434-A9DE-4429-B4C4-4FEBA82BDD02}"/>
              </a:ext>
            </a:extLst>
          </p:cNvPr>
          <p:cNvSpPr/>
          <p:nvPr/>
        </p:nvSpPr>
        <p:spPr>
          <a:xfrm>
            <a:off x="7617823" y="4732696"/>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状態</a:t>
            </a:r>
            <a:r>
              <a:rPr lang="en-US" altLang="ja-JP" dirty="0"/>
              <a:t>X</a:t>
            </a:r>
          </a:p>
        </p:txBody>
      </p:sp>
      <p:sp>
        <p:nvSpPr>
          <p:cNvPr id="15" name="フローチャート: 代替処理 14">
            <a:extLst>
              <a:ext uri="{FF2B5EF4-FFF2-40B4-BE49-F238E27FC236}">
                <a16:creationId xmlns:a16="http://schemas.microsoft.com/office/drawing/2014/main" id="{B7FF55AD-6419-4F86-ABA3-AFF4DD9A34EC}"/>
              </a:ext>
            </a:extLst>
          </p:cNvPr>
          <p:cNvSpPr/>
          <p:nvPr/>
        </p:nvSpPr>
        <p:spPr>
          <a:xfrm>
            <a:off x="7617819" y="5871828"/>
            <a:ext cx="1867989" cy="560059"/>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a:t>終了</a:t>
            </a:r>
          </a:p>
        </p:txBody>
      </p:sp>
      <p:cxnSp>
        <p:nvCxnSpPr>
          <p:cNvPr id="17" name="コネクタ: カギ線 16">
            <a:extLst>
              <a:ext uri="{FF2B5EF4-FFF2-40B4-BE49-F238E27FC236}">
                <a16:creationId xmlns:a16="http://schemas.microsoft.com/office/drawing/2014/main" id="{899003FD-8FDB-4EB6-B94F-B10A66CBCFC3}"/>
              </a:ext>
            </a:extLst>
          </p:cNvPr>
          <p:cNvCxnSpPr>
            <a:cxnSpLocks/>
            <a:stCxn id="8" idx="2"/>
            <a:endCxn id="11" idx="0"/>
          </p:cNvCxnSpPr>
          <p:nvPr/>
        </p:nvCxnSpPr>
        <p:spPr>
          <a:xfrm rot="16200000" flipH="1">
            <a:off x="8285559" y="1239796"/>
            <a:ext cx="532516" cy="2"/>
          </a:xfrm>
          <a:prstGeom prst="bentConnector3">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19" name="直線矢印コネクタ 18">
            <a:extLst>
              <a:ext uri="{FF2B5EF4-FFF2-40B4-BE49-F238E27FC236}">
                <a16:creationId xmlns:a16="http://schemas.microsoft.com/office/drawing/2014/main" id="{F1D9A6E9-16FC-421A-9594-F7105291E064}"/>
              </a:ext>
            </a:extLst>
          </p:cNvPr>
          <p:cNvCxnSpPr>
            <a:cxnSpLocks/>
            <a:stCxn id="11" idx="2"/>
            <a:endCxn id="10" idx="0"/>
          </p:cNvCxnSpPr>
          <p:nvPr/>
        </p:nvCxnSpPr>
        <p:spPr>
          <a:xfrm flipH="1">
            <a:off x="8551817" y="2002169"/>
            <a:ext cx="1" cy="311877"/>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1" name="コネクタ: カギ線 20">
            <a:extLst>
              <a:ext uri="{FF2B5EF4-FFF2-40B4-BE49-F238E27FC236}">
                <a16:creationId xmlns:a16="http://schemas.microsoft.com/office/drawing/2014/main" id="{D6A0DBA9-0ED1-450F-BDFF-9603AC78A2D1}"/>
              </a:ext>
            </a:extLst>
          </p:cNvPr>
          <p:cNvCxnSpPr>
            <a:cxnSpLocks/>
            <a:stCxn id="10" idx="3"/>
            <a:endCxn id="13" idx="0"/>
          </p:cNvCxnSpPr>
          <p:nvPr/>
        </p:nvCxnSpPr>
        <p:spPr>
          <a:xfrm>
            <a:off x="9485811" y="2764715"/>
            <a:ext cx="933992" cy="549868"/>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3" name="コネクタ: カギ線 22">
            <a:extLst>
              <a:ext uri="{FF2B5EF4-FFF2-40B4-BE49-F238E27FC236}">
                <a16:creationId xmlns:a16="http://schemas.microsoft.com/office/drawing/2014/main" id="{36BCCF1B-2B13-490E-BC59-B8E48594A882}"/>
              </a:ext>
            </a:extLst>
          </p:cNvPr>
          <p:cNvCxnSpPr>
            <a:cxnSpLocks/>
            <a:stCxn id="10" idx="1"/>
            <a:endCxn id="12" idx="0"/>
          </p:cNvCxnSpPr>
          <p:nvPr/>
        </p:nvCxnSpPr>
        <p:spPr>
          <a:xfrm rot="10800000" flipV="1">
            <a:off x="6683826" y="2764714"/>
            <a:ext cx="933997" cy="501931"/>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7" name="コネクタ: カギ線 26">
            <a:extLst>
              <a:ext uri="{FF2B5EF4-FFF2-40B4-BE49-F238E27FC236}">
                <a16:creationId xmlns:a16="http://schemas.microsoft.com/office/drawing/2014/main" id="{6AEB6317-126C-49D9-B305-1768B43DD900}"/>
              </a:ext>
            </a:extLst>
          </p:cNvPr>
          <p:cNvCxnSpPr>
            <a:cxnSpLocks/>
            <a:stCxn id="37" idx="2"/>
            <a:endCxn id="14" idx="3"/>
          </p:cNvCxnSpPr>
          <p:nvPr/>
        </p:nvCxnSpPr>
        <p:spPr>
          <a:xfrm rot="5400000">
            <a:off x="9625652" y="4248170"/>
            <a:ext cx="654312" cy="933991"/>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9" name="コネクタ: カギ線 28">
            <a:extLst>
              <a:ext uri="{FF2B5EF4-FFF2-40B4-BE49-F238E27FC236}">
                <a16:creationId xmlns:a16="http://schemas.microsoft.com/office/drawing/2014/main" id="{8F6F7158-8BD7-465F-B722-94877CE98818}"/>
              </a:ext>
            </a:extLst>
          </p:cNvPr>
          <p:cNvCxnSpPr>
            <a:cxnSpLocks/>
            <a:stCxn id="32" idx="2"/>
            <a:endCxn id="14" idx="1"/>
          </p:cNvCxnSpPr>
          <p:nvPr/>
        </p:nvCxnSpPr>
        <p:spPr>
          <a:xfrm rot="16200000" flipH="1">
            <a:off x="6806900" y="4231397"/>
            <a:ext cx="687847" cy="933999"/>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31" name="直線矢印コネクタ 30">
            <a:extLst>
              <a:ext uri="{FF2B5EF4-FFF2-40B4-BE49-F238E27FC236}">
                <a16:creationId xmlns:a16="http://schemas.microsoft.com/office/drawing/2014/main" id="{1E07B195-512D-49C1-942E-6EE9C200F3FB}"/>
              </a:ext>
            </a:extLst>
          </p:cNvPr>
          <p:cNvCxnSpPr>
            <a:cxnSpLocks/>
            <a:stCxn id="14" idx="2"/>
            <a:endCxn id="15" idx="0"/>
          </p:cNvCxnSpPr>
          <p:nvPr/>
        </p:nvCxnSpPr>
        <p:spPr>
          <a:xfrm flipH="1">
            <a:off x="8551814" y="5351945"/>
            <a:ext cx="4" cy="519883"/>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sp>
        <p:nvSpPr>
          <p:cNvPr id="38" name="テキスト ボックス 37">
            <a:extLst>
              <a:ext uri="{FF2B5EF4-FFF2-40B4-BE49-F238E27FC236}">
                <a16:creationId xmlns:a16="http://schemas.microsoft.com/office/drawing/2014/main" id="{F3B16150-5F3B-4060-ABBE-82ABE7697F8E}"/>
              </a:ext>
            </a:extLst>
          </p:cNvPr>
          <p:cNvSpPr txBox="1"/>
          <p:nvPr/>
        </p:nvSpPr>
        <p:spPr>
          <a:xfrm>
            <a:off x="5354252" y="2632193"/>
            <a:ext cx="1170212" cy="369332"/>
          </a:xfrm>
          <a:prstGeom prst="rect">
            <a:avLst/>
          </a:prstGeom>
          <a:noFill/>
        </p:spPr>
        <p:txBody>
          <a:bodyPr wrap="square" rtlCol="0">
            <a:spAutoFit/>
          </a:bodyPr>
          <a:lstStyle/>
          <a:p>
            <a:r>
              <a:rPr kumimoji="1" lang="ja-JP" altLang="en-US" dirty="0"/>
              <a:t>ルート</a:t>
            </a:r>
            <a:r>
              <a:rPr kumimoji="1" lang="en-US" altLang="ja-JP" dirty="0"/>
              <a:t>A</a:t>
            </a:r>
            <a:endParaRPr kumimoji="1" lang="ja-JP" altLang="en-US" dirty="0"/>
          </a:p>
        </p:txBody>
      </p:sp>
      <p:sp>
        <p:nvSpPr>
          <p:cNvPr id="39" name="テキスト ボックス 38">
            <a:extLst>
              <a:ext uri="{FF2B5EF4-FFF2-40B4-BE49-F238E27FC236}">
                <a16:creationId xmlns:a16="http://schemas.microsoft.com/office/drawing/2014/main" id="{F7E8F9BF-B9DA-464C-AD5B-F711E4FC90DD}"/>
              </a:ext>
            </a:extLst>
          </p:cNvPr>
          <p:cNvSpPr txBox="1"/>
          <p:nvPr/>
        </p:nvSpPr>
        <p:spPr>
          <a:xfrm>
            <a:off x="10831285" y="2641058"/>
            <a:ext cx="1045029" cy="369332"/>
          </a:xfrm>
          <a:prstGeom prst="rect">
            <a:avLst/>
          </a:prstGeom>
          <a:noFill/>
        </p:spPr>
        <p:txBody>
          <a:bodyPr wrap="square" rtlCol="0">
            <a:spAutoFit/>
          </a:bodyPr>
          <a:lstStyle/>
          <a:p>
            <a:r>
              <a:rPr kumimoji="1" lang="ja-JP" altLang="en-US" dirty="0"/>
              <a:t>ルート</a:t>
            </a:r>
            <a:r>
              <a:rPr lang="en-US" altLang="ja-JP" dirty="0"/>
              <a:t>B</a:t>
            </a:r>
            <a:endParaRPr kumimoji="1" lang="ja-JP" altLang="en-US" dirty="0"/>
          </a:p>
        </p:txBody>
      </p:sp>
      <p:sp>
        <p:nvSpPr>
          <p:cNvPr id="32" name="フローチャート: 処理 31">
            <a:extLst>
              <a:ext uri="{FF2B5EF4-FFF2-40B4-BE49-F238E27FC236}">
                <a16:creationId xmlns:a16="http://schemas.microsoft.com/office/drawing/2014/main" id="{2CF86F72-5275-48E9-8F39-C6E7FEECCC99}"/>
              </a:ext>
            </a:extLst>
          </p:cNvPr>
          <p:cNvSpPr/>
          <p:nvPr/>
        </p:nvSpPr>
        <p:spPr>
          <a:xfrm>
            <a:off x="5749829" y="4004082"/>
            <a:ext cx="1867989" cy="350392"/>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a:t>b=0</a:t>
            </a:r>
            <a:r>
              <a:rPr lang="ja-JP" altLang="en-US" dirty="0"/>
              <a:t>　</a:t>
            </a:r>
            <a:r>
              <a:rPr lang="en-US" altLang="ja-JP" dirty="0"/>
              <a:t>(</a:t>
            </a:r>
            <a:r>
              <a:rPr lang="ja-JP" altLang="en-US" dirty="0"/>
              <a:t>状態</a:t>
            </a:r>
            <a:r>
              <a:rPr lang="en-US" altLang="ja-JP" dirty="0"/>
              <a:t>a)</a:t>
            </a:r>
            <a:endParaRPr kumimoji="1" lang="ja-JP" altLang="en-US" dirty="0"/>
          </a:p>
        </p:txBody>
      </p:sp>
      <p:sp>
        <p:nvSpPr>
          <p:cNvPr id="37" name="フローチャート: 処理 36">
            <a:extLst>
              <a:ext uri="{FF2B5EF4-FFF2-40B4-BE49-F238E27FC236}">
                <a16:creationId xmlns:a16="http://schemas.microsoft.com/office/drawing/2014/main" id="{43AE799A-784C-4C83-B0C4-D20F70B2C840}"/>
              </a:ext>
            </a:extLst>
          </p:cNvPr>
          <p:cNvSpPr/>
          <p:nvPr/>
        </p:nvSpPr>
        <p:spPr>
          <a:xfrm>
            <a:off x="9485808" y="4037617"/>
            <a:ext cx="1867989" cy="350392"/>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a:t>b=1 (</a:t>
            </a:r>
            <a:r>
              <a:rPr lang="ja-JP" altLang="en-US" dirty="0"/>
              <a:t>状態</a:t>
            </a:r>
            <a:r>
              <a:rPr lang="ja-JP" altLang="en-US" dirty="0" err="1"/>
              <a:t>ｂ</a:t>
            </a:r>
            <a:r>
              <a:rPr lang="en-US" altLang="ja-JP" dirty="0"/>
              <a:t>)</a:t>
            </a:r>
            <a:endParaRPr kumimoji="1" lang="ja-JP" altLang="en-US" dirty="0"/>
          </a:p>
        </p:txBody>
      </p:sp>
      <p:cxnSp>
        <p:nvCxnSpPr>
          <p:cNvPr id="40" name="直線矢印コネクタ 39">
            <a:extLst>
              <a:ext uri="{FF2B5EF4-FFF2-40B4-BE49-F238E27FC236}">
                <a16:creationId xmlns:a16="http://schemas.microsoft.com/office/drawing/2014/main" id="{9134FCBE-71C2-4634-A8D4-CC2117BF63AE}"/>
              </a:ext>
            </a:extLst>
          </p:cNvPr>
          <p:cNvCxnSpPr>
            <a:cxnSpLocks/>
            <a:stCxn id="12" idx="2"/>
            <a:endCxn id="32" idx="0"/>
          </p:cNvCxnSpPr>
          <p:nvPr/>
        </p:nvCxnSpPr>
        <p:spPr>
          <a:xfrm flipH="1">
            <a:off x="6683824" y="3617038"/>
            <a:ext cx="1" cy="387044"/>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41" name="直線矢印コネクタ 40">
            <a:extLst>
              <a:ext uri="{FF2B5EF4-FFF2-40B4-BE49-F238E27FC236}">
                <a16:creationId xmlns:a16="http://schemas.microsoft.com/office/drawing/2014/main" id="{E4DFBF0D-3CE2-47E2-BE84-361955B05B85}"/>
              </a:ext>
            </a:extLst>
          </p:cNvPr>
          <p:cNvCxnSpPr>
            <a:cxnSpLocks/>
            <a:stCxn id="13" idx="2"/>
            <a:endCxn id="37" idx="0"/>
          </p:cNvCxnSpPr>
          <p:nvPr/>
        </p:nvCxnSpPr>
        <p:spPr>
          <a:xfrm>
            <a:off x="10419803" y="3616934"/>
            <a:ext cx="0" cy="420683"/>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sp>
        <p:nvSpPr>
          <p:cNvPr id="48" name="吹き出し: 角を丸めた四角形 47">
            <a:extLst>
              <a:ext uri="{FF2B5EF4-FFF2-40B4-BE49-F238E27FC236}">
                <a16:creationId xmlns:a16="http://schemas.microsoft.com/office/drawing/2014/main" id="{F9EB3476-29A0-46C9-ACF7-E5664BC005D9}"/>
              </a:ext>
            </a:extLst>
          </p:cNvPr>
          <p:cNvSpPr/>
          <p:nvPr/>
        </p:nvSpPr>
        <p:spPr>
          <a:xfrm>
            <a:off x="9252197" y="4780634"/>
            <a:ext cx="2131851" cy="969817"/>
          </a:xfrm>
          <a:prstGeom prst="wedgeRoundRectCallout">
            <a:avLst>
              <a:gd name="adj1" fmla="val -48610"/>
              <a:gd name="adj2" fmla="val 88702"/>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b="1" dirty="0">
                <a:solidFill>
                  <a:schemeClr val="tx1"/>
                </a:solidFill>
              </a:rPr>
              <a:t>結果 </a:t>
            </a:r>
            <a:r>
              <a:rPr lang="en-US" altLang="ja-JP" sz="2800" b="1" dirty="0">
                <a:solidFill>
                  <a:schemeClr val="tx1"/>
                </a:solidFill>
              </a:rPr>
              <a:t>: </a:t>
            </a:r>
            <a:r>
              <a:rPr lang="en-US" altLang="ja-JP" sz="2800" b="1" dirty="0" err="1">
                <a:solidFill>
                  <a:schemeClr val="tx1"/>
                </a:solidFill>
              </a:rPr>
              <a:t>i</a:t>
            </a:r>
            <a:r>
              <a:rPr lang="en-US" altLang="ja-JP" sz="2800" b="1" dirty="0">
                <a:solidFill>
                  <a:schemeClr val="tx1"/>
                </a:solidFill>
              </a:rPr>
              <a:t>=</a:t>
            </a:r>
            <a:r>
              <a:rPr kumimoji="1" lang="en-US" altLang="ja-JP" sz="2800" b="1" dirty="0">
                <a:solidFill>
                  <a:schemeClr val="tx1"/>
                </a:solidFill>
              </a:rPr>
              <a:t>5</a:t>
            </a:r>
          </a:p>
          <a:p>
            <a:pPr algn="ctr"/>
            <a:r>
              <a:rPr lang="en-US" altLang="ja-JP" sz="2800" b="1" dirty="0">
                <a:solidFill>
                  <a:schemeClr val="tx1"/>
                </a:solidFill>
              </a:rPr>
              <a:t>           b=0</a:t>
            </a:r>
            <a:endParaRPr kumimoji="1" lang="ja-JP" altLang="en-US" sz="2800" b="1" dirty="0">
              <a:solidFill>
                <a:schemeClr val="tx1"/>
              </a:solidFill>
            </a:endParaRPr>
          </a:p>
        </p:txBody>
      </p:sp>
      <p:sp>
        <p:nvSpPr>
          <p:cNvPr id="26" name="テキスト ボックス 25">
            <a:extLst>
              <a:ext uri="{FF2B5EF4-FFF2-40B4-BE49-F238E27FC236}">
                <a16:creationId xmlns:a16="http://schemas.microsoft.com/office/drawing/2014/main" id="{FAEBEB7A-C353-4E5A-83ED-9A2270EF05FD}"/>
              </a:ext>
            </a:extLst>
          </p:cNvPr>
          <p:cNvSpPr txBox="1"/>
          <p:nvPr/>
        </p:nvSpPr>
        <p:spPr>
          <a:xfrm>
            <a:off x="859056" y="1480203"/>
            <a:ext cx="3726829" cy="646331"/>
          </a:xfrm>
          <a:prstGeom prst="rect">
            <a:avLst/>
          </a:prstGeom>
          <a:noFill/>
        </p:spPr>
        <p:txBody>
          <a:bodyPr wrap="square" rtlCol="0">
            <a:spAutoFit/>
          </a:bodyPr>
          <a:lstStyle/>
          <a:p>
            <a:r>
              <a:rPr lang="ja-JP" altLang="en-US" sz="3600" b="1" dirty="0">
                <a:highlight>
                  <a:srgbClr val="FFFF00"/>
                </a:highlight>
              </a:rPr>
              <a:t>結果：</a:t>
            </a:r>
            <a:r>
              <a:rPr lang="en-US" altLang="ja-JP" sz="3600" b="1" dirty="0" err="1">
                <a:highlight>
                  <a:srgbClr val="FFFF00"/>
                </a:highlight>
              </a:rPr>
              <a:t>i</a:t>
            </a:r>
            <a:r>
              <a:rPr lang="en-US" altLang="ja-JP" sz="3600" b="1" dirty="0">
                <a:highlight>
                  <a:srgbClr val="FFFF00"/>
                </a:highlight>
              </a:rPr>
              <a:t>=5</a:t>
            </a:r>
            <a:r>
              <a:rPr lang="ja-JP" altLang="en-US" sz="3600" b="1" dirty="0">
                <a:highlight>
                  <a:srgbClr val="FFFF00"/>
                </a:highlight>
              </a:rPr>
              <a:t> </a:t>
            </a:r>
            <a:r>
              <a:rPr lang="en-US" altLang="ja-JP" sz="3600" b="1" dirty="0">
                <a:highlight>
                  <a:srgbClr val="FFFF00"/>
                </a:highlight>
              </a:rPr>
              <a:t>,b=0</a:t>
            </a:r>
            <a:endParaRPr kumimoji="1" lang="ja-JP" altLang="en-US" sz="3600" b="1" dirty="0">
              <a:highlight>
                <a:srgbClr val="FFFF00"/>
              </a:highlight>
            </a:endParaRPr>
          </a:p>
        </p:txBody>
      </p:sp>
      <p:sp>
        <p:nvSpPr>
          <p:cNvPr id="30" name="思考の吹き出し: 雲形 29">
            <a:extLst>
              <a:ext uri="{FF2B5EF4-FFF2-40B4-BE49-F238E27FC236}">
                <a16:creationId xmlns:a16="http://schemas.microsoft.com/office/drawing/2014/main" id="{0AEB8C31-FC94-417E-8552-3DA4DF4C08AA}"/>
              </a:ext>
            </a:extLst>
          </p:cNvPr>
          <p:cNvSpPr/>
          <p:nvPr/>
        </p:nvSpPr>
        <p:spPr>
          <a:xfrm>
            <a:off x="-464819" y="2131177"/>
            <a:ext cx="6055286" cy="2971514"/>
          </a:xfrm>
          <a:prstGeom prst="cloudCallout">
            <a:avLst>
              <a:gd name="adj1" fmla="val -16190"/>
              <a:gd name="adj2" fmla="val 55481"/>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schemeClr val="tx1"/>
                </a:solidFill>
              </a:rPr>
              <a:t>b=0</a:t>
            </a:r>
            <a:r>
              <a:rPr lang="ja-JP" altLang="en-US" sz="2000" b="1" dirty="0">
                <a:solidFill>
                  <a:schemeClr val="tx1"/>
                </a:solidFill>
              </a:rPr>
              <a:t>だから、ルート</a:t>
            </a:r>
            <a:r>
              <a:rPr lang="en-US" altLang="ja-JP" sz="2000" b="1" dirty="0">
                <a:solidFill>
                  <a:schemeClr val="tx1"/>
                </a:solidFill>
              </a:rPr>
              <a:t>A</a:t>
            </a:r>
            <a:r>
              <a:rPr lang="ja-JP" altLang="en-US" sz="2000" b="1" dirty="0">
                <a:solidFill>
                  <a:schemeClr val="tx1"/>
                </a:solidFill>
              </a:rPr>
              <a:t>を通った！</a:t>
            </a:r>
            <a:endParaRPr lang="en-US" altLang="ja-JP" sz="2000" b="1" dirty="0">
              <a:solidFill>
                <a:schemeClr val="tx1"/>
              </a:solidFill>
            </a:endParaRPr>
          </a:p>
          <a:p>
            <a:pPr algn="ctr"/>
            <a:endParaRPr lang="en-US" altLang="ja-JP" sz="2000" b="1" dirty="0">
              <a:solidFill>
                <a:schemeClr val="tx1"/>
              </a:solidFill>
            </a:endParaRPr>
          </a:p>
          <a:p>
            <a:pPr algn="ctr"/>
            <a:r>
              <a:rPr kumimoji="1" lang="ja-JP" altLang="en-US" sz="2000" b="1" dirty="0">
                <a:solidFill>
                  <a:schemeClr val="tx1"/>
                </a:solidFill>
              </a:rPr>
              <a:t>状態Ｘの直前の状態は状態</a:t>
            </a:r>
            <a:r>
              <a:rPr kumimoji="1" lang="en-US" altLang="ja-JP" sz="2000" b="1" dirty="0">
                <a:solidFill>
                  <a:schemeClr val="tx1"/>
                </a:solidFill>
              </a:rPr>
              <a:t>a</a:t>
            </a:r>
            <a:r>
              <a:rPr kumimoji="1" lang="ja-JP" altLang="en-US" sz="2000" b="1" dirty="0">
                <a:solidFill>
                  <a:schemeClr val="tx1"/>
                </a:solidFill>
              </a:rPr>
              <a:t>だ！</a:t>
            </a:r>
          </a:p>
        </p:txBody>
      </p:sp>
      <p:pic>
        <p:nvPicPr>
          <p:cNvPr id="4" name="グラフィックス 3" descr="笑顔 (塗りつぶしなし)">
            <a:extLst>
              <a:ext uri="{FF2B5EF4-FFF2-40B4-BE49-F238E27FC236}">
                <a16:creationId xmlns:a16="http://schemas.microsoft.com/office/drawing/2014/main" id="{816DFC5A-2F2E-492C-BA51-96C93216BEA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093" y="4871026"/>
            <a:ext cx="2148845" cy="2148845"/>
          </a:xfrm>
          <a:prstGeom prst="rect">
            <a:avLst/>
          </a:prstGeom>
        </p:spPr>
      </p:pic>
      <p:sp>
        <p:nvSpPr>
          <p:cNvPr id="33" name="吹き出し: 角を丸めた四角形 32">
            <a:extLst>
              <a:ext uri="{FF2B5EF4-FFF2-40B4-BE49-F238E27FC236}">
                <a16:creationId xmlns:a16="http://schemas.microsoft.com/office/drawing/2014/main" id="{3E55683E-2FD8-4ADE-BDC2-61E8FB6205E1}"/>
              </a:ext>
            </a:extLst>
          </p:cNvPr>
          <p:cNvSpPr/>
          <p:nvPr/>
        </p:nvSpPr>
        <p:spPr>
          <a:xfrm>
            <a:off x="1970752" y="3498220"/>
            <a:ext cx="9107424" cy="1801368"/>
          </a:xfrm>
          <a:prstGeom prst="wedgeRoundRectCallout">
            <a:avLst>
              <a:gd name="adj1" fmla="val -24849"/>
              <a:gd name="adj2" fmla="val 47779"/>
              <a:gd name="adj3" fmla="val 16667"/>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4400" dirty="0"/>
              <a:t>分岐があるとき印をつけるようにすればよい！</a:t>
            </a:r>
          </a:p>
        </p:txBody>
      </p:sp>
    </p:spTree>
    <p:extLst>
      <p:ext uri="{BB962C8B-B14F-4D97-AF65-F5344CB8AC3E}">
        <p14:creationId xmlns:p14="http://schemas.microsoft.com/office/powerpoint/2010/main" val="194676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18DC29-83D4-4E64-8AD7-A7DE01AC6B4C}"/>
              </a:ext>
            </a:extLst>
          </p:cNvPr>
          <p:cNvSpPr>
            <a:spLocks noGrp="1"/>
          </p:cNvSpPr>
          <p:nvPr>
            <p:ph type="title"/>
          </p:nvPr>
        </p:nvSpPr>
        <p:spPr/>
        <p:txBody>
          <a:bodyPr/>
          <a:lstStyle/>
          <a:p>
            <a:r>
              <a:rPr kumimoji="1" lang="ja-JP" altLang="en-US" dirty="0"/>
              <a:t>具体的な解決方法</a:t>
            </a:r>
          </a:p>
        </p:txBody>
      </p:sp>
      <p:sp>
        <p:nvSpPr>
          <p:cNvPr id="3" name="コンテンツ プレースホルダー 2">
            <a:extLst>
              <a:ext uri="{FF2B5EF4-FFF2-40B4-BE49-F238E27FC236}">
                <a16:creationId xmlns:a16="http://schemas.microsoft.com/office/drawing/2014/main" id="{17D5A3DB-C5DD-4800-B160-A2CBFA310671}"/>
              </a:ext>
            </a:extLst>
          </p:cNvPr>
          <p:cNvSpPr>
            <a:spLocks noGrp="1"/>
          </p:cNvSpPr>
          <p:nvPr>
            <p:ph idx="1"/>
          </p:nvPr>
        </p:nvSpPr>
        <p:spPr/>
        <p:txBody>
          <a:bodyPr>
            <a:normAutofit/>
          </a:bodyPr>
          <a:lstStyle/>
          <a:p>
            <a:r>
              <a:rPr kumimoji="1" lang="ja-JP" altLang="en-US" dirty="0"/>
              <a:t>Ｃ言語の非可逆な部分を可逆に変換する。</a:t>
            </a:r>
            <a:endParaRPr kumimoji="1" lang="en-US" altLang="ja-JP" dirty="0"/>
          </a:p>
          <a:p>
            <a:pPr marL="0" indent="0">
              <a:buNone/>
            </a:pPr>
            <a:r>
              <a:rPr kumimoji="1" lang="ja-JP" altLang="en-US" dirty="0"/>
              <a:t>　　（</a:t>
            </a:r>
            <a:r>
              <a:rPr lang="ja-JP" altLang="en-US" dirty="0"/>
              <a:t>今回は</a:t>
            </a:r>
            <a:r>
              <a:rPr lang="en-US" altLang="ja-JP" dirty="0" err="1"/>
              <a:t>haskel</a:t>
            </a:r>
            <a:r>
              <a:rPr lang="ja-JP" altLang="en-US" dirty="0"/>
              <a:t>で変換器を作成する。）</a:t>
            </a:r>
            <a:endParaRPr lang="en-US" altLang="ja-JP" dirty="0"/>
          </a:p>
          <a:p>
            <a:pPr marL="0" indent="0">
              <a:buNone/>
            </a:pPr>
            <a:endParaRPr lang="en-US" altLang="ja-JP" dirty="0"/>
          </a:p>
          <a:p>
            <a:pPr marL="0" indent="0">
              <a:buNone/>
            </a:pPr>
            <a:r>
              <a:rPr lang="ja-JP" altLang="en-US" dirty="0"/>
              <a:t>　</a:t>
            </a:r>
            <a:r>
              <a:rPr kumimoji="1" lang="en-US" altLang="ja-JP" dirty="0"/>
              <a:t>1</a:t>
            </a:r>
            <a:r>
              <a:rPr lang="en-US" altLang="ja-JP" dirty="0"/>
              <a:t>.</a:t>
            </a:r>
            <a:r>
              <a:rPr kumimoji="1" lang="ja-JP" altLang="en-US" dirty="0"/>
              <a:t>Ｃ言語を解釈する</a:t>
            </a:r>
            <a:r>
              <a:rPr kumimoji="1" lang="en-US" altLang="ja-JP" dirty="0" err="1"/>
              <a:t>haskel</a:t>
            </a:r>
            <a:r>
              <a:rPr kumimoji="1" lang="ja-JP" altLang="en-US" dirty="0"/>
              <a:t>プログラムをダウンロードする。</a:t>
            </a:r>
            <a:endParaRPr kumimoji="1" lang="en-US" altLang="ja-JP" dirty="0"/>
          </a:p>
          <a:p>
            <a:pPr marL="0" indent="0">
              <a:buNone/>
            </a:pPr>
            <a:r>
              <a:rPr kumimoji="1" lang="ja-JP" altLang="en-US" dirty="0"/>
              <a:t>　　（オープンソースが存在した。）</a:t>
            </a:r>
            <a:endParaRPr kumimoji="1" lang="en-US" altLang="ja-JP" dirty="0"/>
          </a:p>
          <a:p>
            <a:pPr marL="0" indent="0">
              <a:buNone/>
            </a:pPr>
            <a:endParaRPr kumimoji="1" lang="en-US" altLang="ja-JP" dirty="0"/>
          </a:p>
          <a:p>
            <a:pPr marL="0" indent="0">
              <a:buNone/>
            </a:pPr>
            <a:r>
              <a:rPr lang="ja-JP" altLang="en-US" dirty="0"/>
              <a:t>　</a:t>
            </a:r>
            <a:r>
              <a:rPr lang="en-US" altLang="ja-JP" dirty="0"/>
              <a:t>2.</a:t>
            </a:r>
            <a:r>
              <a:rPr lang="ja-JP" altLang="en-US" dirty="0"/>
              <a:t>可逆な文への変換器を作る。</a:t>
            </a:r>
            <a:endParaRPr lang="en-US" altLang="ja-JP" dirty="0"/>
          </a:p>
          <a:p>
            <a:pPr marL="0" indent="0">
              <a:buNone/>
            </a:pPr>
            <a:r>
              <a:rPr lang="ja-JP" altLang="en-US" dirty="0"/>
              <a:t>　　</a:t>
            </a:r>
            <a:r>
              <a:rPr lang="en-US" altLang="ja-JP" dirty="0"/>
              <a:t>BNFC</a:t>
            </a:r>
            <a:r>
              <a:rPr lang="ja-JP" altLang="en-US" dirty="0"/>
              <a:t>で変換器を作成する。</a:t>
            </a:r>
            <a:endParaRPr lang="en-US" altLang="ja-JP" dirty="0"/>
          </a:p>
        </p:txBody>
      </p:sp>
    </p:spTree>
    <p:extLst>
      <p:ext uri="{BB962C8B-B14F-4D97-AF65-F5344CB8AC3E}">
        <p14:creationId xmlns:p14="http://schemas.microsoft.com/office/powerpoint/2010/main" val="1396622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CAFB66-9536-4BDC-9493-0FCCD46A6A58}"/>
              </a:ext>
            </a:extLst>
          </p:cNvPr>
          <p:cNvSpPr>
            <a:spLocks noGrp="1"/>
          </p:cNvSpPr>
          <p:nvPr>
            <p:ph type="title"/>
          </p:nvPr>
        </p:nvSpPr>
        <p:spPr>
          <a:xfrm>
            <a:off x="838200" y="306899"/>
            <a:ext cx="10515600" cy="1325563"/>
          </a:xfrm>
        </p:spPr>
        <p:txBody>
          <a:bodyPr/>
          <a:lstStyle/>
          <a:p>
            <a:r>
              <a:rPr kumimoji="1" lang="ja-JP" altLang="en-US" dirty="0"/>
              <a:t>具体的な解決方法</a:t>
            </a:r>
          </a:p>
        </p:txBody>
      </p:sp>
      <p:sp>
        <p:nvSpPr>
          <p:cNvPr id="5" name="四角形: 角を丸くする 4">
            <a:extLst>
              <a:ext uri="{FF2B5EF4-FFF2-40B4-BE49-F238E27FC236}">
                <a16:creationId xmlns:a16="http://schemas.microsoft.com/office/drawing/2014/main" id="{70313507-650F-46DD-8BAF-108DAF92CF3C}"/>
              </a:ext>
            </a:extLst>
          </p:cNvPr>
          <p:cNvSpPr/>
          <p:nvPr/>
        </p:nvSpPr>
        <p:spPr>
          <a:xfrm>
            <a:off x="1397725" y="2276044"/>
            <a:ext cx="2506763" cy="3043646"/>
          </a:xfrm>
          <a:prstGeom prst="round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3200" dirty="0">
                <a:solidFill>
                  <a:schemeClr val="tx1"/>
                </a:solidFill>
              </a:rPr>
              <a:t>if(</a:t>
            </a:r>
            <a:r>
              <a:rPr lang="ja-JP" altLang="en-US" sz="3200" u="sng" dirty="0">
                <a:solidFill>
                  <a:schemeClr val="tx1"/>
                </a:solidFill>
              </a:rPr>
              <a:t>論理式</a:t>
            </a:r>
            <a:r>
              <a:rPr lang="en-US" altLang="ja-JP" sz="3200" dirty="0">
                <a:solidFill>
                  <a:schemeClr val="tx1"/>
                </a:solidFill>
              </a:rPr>
              <a:t>){</a:t>
            </a:r>
          </a:p>
          <a:p>
            <a:r>
              <a:rPr lang="en-US" altLang="ja-JP" sz="3200" dirty="0">
                <a:solidFill>
                  <a:schemeClr val="tx1"/>
                </a:solidFill>
              </a:rPr>
              <a:t>   </a:t>
            </a:r>
            <a:r>
              <a:rPr lang="ja-JP" altLang="en-US" sz="3200" u="sng" dirty="0">
                <a:solidFill>
                  <a:schemeClr val="tx1"/>
                </a:solidFill>
              </a:rPr>
              <a:t>文１</a:t>
            </a:r>
            <a:endParaRPr lang="en-US" altLang="ja-JP" sz="3200" u="sng" dirty="0">
              <a:solidFill>
                <a:schemeClr val="tx1"/>
              </a:solidFill>
            </a:endParaRPr>
          </a:p>
          <a:p>
            <a:r>
              <a:rPr lang="en-US" altLang="ja-JP" sz="3200" dirty="0">
                <a:solidFill>
                  <a:schemeClr val="tx1"/>
                </a:solidFill>
              </a:rPr>
              <a:t>} else {</a:t>
            </a:r>
          </a:p>
          <a:p>
            <a:r>
              <a:rPr lang="en-US" altLang="ja-JP" sz="3200" dirty="0">
                <a:solidFill>
                  <a:schemeClr val="tx1"/>
                </a:solidFill>
              </a:rPr>
              <a:t>  </a:t>
            </a:r>
            <a:r>
              <a:rPr lang="ja-JP" altLang="en-US" sz="3200" dirty="0">
                <a:solidFill>
                  <a:schemeClr val="tx1"/>
                </a:solidFill>
              </a:rPr>
              <a:t> </a:t>
            </a:r>
            <a:r>
              <a:rPr lang="ja-JP" altLang="en-US" sz="3200" u="sng" dirty="0">
                <a:solidFill>
                  <a:schemeClr val="tx1"/>
                </a:solidFill>
              </a:rPr>
              <a:t>文２</a:t>
            </a:r>
            <a:endParaRPr lang="en-US" altLang="ja-JP" sz="3200" u="sng" dirty="0">
              <a:solidFill>
                <a:schemeClr val="tx1"/>
              </a:solidFill>
            </a:endParaRPr>
          </a:p>
          <a:p>
            <a:r>
              <a:rPr lang="en-US" altLang="ja-JP" sz="3200" dirty="0">
                <a:solidFill>
                  <a:schemeClr val="tx1"/>
                </a:solidFill>
              </a:rPr>
              <a:t>} </a:t>
            </a:r>
          </a:p>
          <a:p>
            <a:pPr algn="ctr"/>
            <a:endParaRPr lang="en-US" altLang="ja-JP" dirty="0">
              <a:solidFill>
                <a:schemeClr val="tx1"/>
              </a:solidFill>
            </a:endParaRPr>
          </a:p>
        </p:txBody>
      </p:sp>
      <p:sp>
        <p:nvSpPr>
          <p:cNvPr id="6" name="四角形: 角を丸くする 5">
            <a:extLst>
              <a:ext uri="{FF2B5EF4-FFF2-40B4-BE49-F238E27FC236}">
                <a16:creationId xmlns:a16="http://schemas.microsoft.com/office/drawing/2014/main" id="{6DC73475-54B0-4617-871C-E4BE27E9BDEF}"/>
              </a:ext>
            </a:extLst>
          </p:cNvPr>
          <p:cNvSpPr/>
          <p:nvPr/>
        </p:nvSpPr>
        <p:spPr>
          <a:xfrm>
            <a:off x="6992985" y="2187472"/>
            <a:ext cx="2397903" cy="4363629"/>
          </a:xfrm>
          <a:prstGeom prst="round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3200" dirty="0">
                <a:solidFill>
                  <a:schemeClr val="tx1"/>
                </a:solidFill>
              </a:rPr>
              <a:t>if(</a:t>
            </a:r>
            <a:r>
              <a:rPr lang="ja-JP" altLang="en-US" sz="3200" u="sng" dirty="0">
                <a:solidFill>
                  <a:schemeClr val="tx1"/>
                </a:solidFill>
              </a:rPr>
              <a:t>論理式</a:t>
            </a:r>
            <a:r>
              <a:rPr lang="en-US" altLang="ja-JP" sz="3200" dirty="0">
                <a:solidFill>
                  <a:schemeClr val="tx1"/>
                </a:solidFill>
              </a:rPr>
              <a:t>){</a:t>
            </a:r>
          </a:p>
          <a:p>
            <a:r>
              <a:rPr lang="en-US" altLang="ja-JP" sz="3200" dirty="0">
                <a:solidFill>
                  <a:schemeClr val="tx1"/>
                </a:solidFill>
              </a:rPr>
              <a:t>   </a:t>
            </a:r>
            <a:r>
              <a:rPr lang="ja-JP" altLang="en-US" sz="3200" u="sng" dirty="0">
                <a:solidFill>
                  <a:schemeClr val="tx1"/>
                </a:solidFill>
              </a:rPr>
              <a:t>文１</a:t>
            </a:r>
            <a:endParaRPr lang="en-US" altLang="ja-JP" sz="3200" u="sng" dirty="0">
              <a:solidFill>
                <a:schemeClr val="tx1"/>
              </a:solidFill>
            </a:endParaRPr>
          </a:p>
          <a:p>
            <a:r>
              <a:rPr lang="en-US" altLang="ja-JP" sz="3200" dirty="0">
                <a:solidFill>
                  <a:schemeClr val="tx1"/>
                </a:solidFill>
              </a:rPr>
              <a:t>   </a:t>
            </a:r>
            <a:r>
              <a:rPr lang="en-US" altLang="ja-JP" sz="3200" b="1" dirty="0">
                <a:solidFill>
                  <a:schemeClr val="tx1"/>
                </a:solidFill>
                <a:highlight>
                  <a:srgbClr val="FFFF00"/>
                </a:highlight>
              </a:rPr>
              <a:t>b</a:t>
            </a:r>
            <a:r>
              <a:rPr lang="en-US" altLang="ja-JP" sz="3200" dirty="0">
                <a:solidFill>
                  <a:schemeClr val="tx1"/>
                </a:solidFill>
                <a:highlight>
                  <a:srgbClr val="FFFF00"/>
                </a:highlight>
              </a:rPr>
              <a:t>=0 ; </a:t>
            </a:r>
          </a:p>
          <a:p>
            <a:r>
              <a:rPr lang="en-US" altLang="ja-JP" sz="3200" dirty="0">
                <a:solidFill>
                  <a:schemeClr val="tx1"/>
                </a:solidFill>
              </a:rPr>
              <a:t>} else {</a:t>
            </a:r>
          </a:p>
          <a:p>
            <a:r>
              <a:rPr lang="en-US" altLang="ja-JP" sz="3200" dirty="0">
                <a:solidFill>
                  <a:schemeClr val="tx1"/>
                </a:solidFill>
              </a:rPr>
              <a:t>   </a:t>
            </a:r>
            <a:r>
              <a:rPr lang="ja-JP" altLang="en-US" sz="3200" u="sng" dirty="0">
                <a:solidFill>
                  <a:schemeClr val="tx1"/>
                </a:solidFill>
              </a:rPr>
              <a:t>文２</a:t>
            </a:r>
            <a:endParaRPr lang="en-US" altLang="ja-JP" sz="3200" u="sng" dirty="0">
              <a:solidFill>
                <a:schemeClr val="tx1"/>
              </a:solidFill>
            </a:endParaRPr>
          </a:p>
          <a:p>
            <a:r>
              <a:rPr lang="en-US" altLang="ja-JP" sz="3200" dirty="0">
                <a:solidFill>
                  <a:schemeClr val="tx1"/>
                </a:solidFill>
              </a:rPr>
              <a:t>   </a:t>
            </a:r>
            <a:r>
              <a:rPr lang="en-US" altLang="ja-JP" sz="3200" b="1" dirty="0">
                <a:solidFill>
                  <a:schemeClr val="tx1"/>
                </a:solidFill>
                <a:highlight>
                  <a:srgbClr val="FFFF00"/>
                </a:highlight>
              </a:rPr>
              <a:t>b</a:t>
            </a:r>
            <a:r>
              <a:rPr lang="en-US" altLang="ja-JP" sz="3200" dirty="0">
                <a:solidFill>
                  <a:schemeClr val="tx1"/>
                </a:solidFill>
                <a:highlight>
                  <a:srgbClr val="FFFF00"/>
                </a:highlight>
              </a:rPr>
              <a:t>=1 ;</a:t>
            </a:r>
          </a:p>
          <a:p>
            <a:r>
              <a:rPr lang="en-US" altLang="ja-JP" sz="3200" dirty="0">
                <a:solidFill>
                  <a:schemeClr val="tx1"/>
                </a:solidFill>
              </a:rPr>
              <a:t>} </a:t>
            </a:r>
          </a:p>
          <a:p>
            <a:pPr algn="ctr"/>
            <a:endParaRPr lang="en-US" altLang="ja-JP" dirty="0">
              <a:solidFill>
                <a:schemeClr val="tx1"/>
              </a:solidFill>
            </a:endParaRPr>
          </a:p>
        </p:txBody>
      </p:sp>
      <p:sp>
        <p:nvSpPr>
          <p:cNvPr id="7" name="矢印: 右 6">
            <a:extLst>
              <a:ext uri="{FF2B5EF4-FFF2-40B4-BE49-F238E27FC236}">
                <a16:creationId xmlns:a16="http://schemas.microsoft.com/office/drawing/2014/main" id="{75706B55-F3D6-4B87-A4CA-9AA3D66E53C8}"/>
              </a:ext>
            </a:extLst>
          </p:cNvPr>
          <p:cNvSpPr/>
          <p:nvPr/>
        </p:nvSpPr>
        <p:spPr>
          <a:xfrm>
            <a:off x="4167051" y="3135086"/>
            <a:ext cx="2306901" cy="1325563"/>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78E98CB4-CE30-49BE-973F-C2DF68327A11}"/>
              </a:ext>
            </a:extLst>
          </p:cNvPr>
          <p:cNvSpPr txBox="1"/>
          <p:nvPr/>
        </p:nvSpPr>
        <p:spPr>
          <a:xfrm>
            <a:off x="616133" y="1422176"/>
            <a:ext cx="4112622" cy="461665"/>
          </a:xfrm>
          <a:prstGeom prst="rect">
            <a:avLst/>
          </a:prstGeom>
          <a:noFill/>
        </p:spPr>
        <p:txBody>
          <a:bodyPr wrap="square" rtlCol="0">
            <a:spAutoFit/>
          </a:bodyPr>
          <a:lstStyle/>
          <a:p>
            <a:r>
              <a:rPr lang="en-US" altLang="ja-JP" sz="2400" b="1" dirty="0">
                <a:highlight>
                  <a:srgbClr val="FFFF00"/>
                </a:highlight>
              </a:rPr>
              <a:t>C</a:t>
            </a:r>
            <a:r>
              <a:rPr lang="ja-JP" altLang="en-US" sz="2400" b="1" dirty="0">
                <a:highlight>
                  <a:srgbClr val="FFFF00"/>
                </a:highlight>
              </a:rPr>
              <a:t>言語で書かれた不可逆文</a:t>
            </a:r>
            <a:endParaRPr kumimoji="1" lang="ja-JP" altLang="en-US" sz="2400" b="1" dirty="0">
              <a:highlight>
                <a:srgbClr val="FFFF00"/>
              </a:highlight>
            </a:endParaRPr>
          </a:p>
        </p:txBody>
      </p:sp>
      <p:sp>
        <p:nvSpPr>
          <p:cNvPr id="9" name="テキスト ボックス 8">
            <a:extLst>
              <a:ext uri="{FF2B5EF4-FFF2-40B4-BE49-F238E27FC236}">
                <a16:creationId xmlns:a16="http://schemas.microsoft.com/office/drawing/2014/main" id="{B488CC37-CC0C-4EC3-AF62-49EA06B465C0}"/>
              </a:ext>
            </a:extLst>
          </p:cNvPr>
          <p:cNvSpPr txBox="1"/>
          <p:nvPr/>
        </p:nvSpPr>
        <p:spPr>
          <a:xfrm>
            <a:off x="6396445" y="1422176"/>
            <a:ext cx="4112622" cy="461665"/>
          </a:xfrm>
          <a:prstGeom prst="rect">
            <a:avLst/>
          </a:prstGeom>
          <a:noFill/>
        </p:spPr>
        <p:txBody>
          <a:bodyPr wrap="square" rtlCol="0">
            <a:spAutoFit/>
          </a:bodyPr>
          <a:lstStyle/>
          <a:p>
            <a:r>
              <a:rPr lang="en-US" altLang="ja-JP" sz="2400" b="1" dirty="0">
                <a:highlight>
                  <a:srgbClr val="FFFF00"/>
                </a:highlight>
              </a:rPr>
              <a:t>C</a:t>
            </a:r>
            <a:r>
              <a:rPr lang="ja-JP" altLang="en-US" sz="2400" b="1" dirty="0">
                <a:highlight>
                  <a:srgbClr val="FFFF00"/>
                </a:highlight>
              </a:rPr>
              <a:t>言語で書かれた可逆な文</a:t>
            </a:r>
            <a:endParaRPr kumimoji="1" lang="ja-JP" altLang="en-US" sz="2400" b="1" dirty="0">
              <a:highlight>
                <a:srgbClr val="FFFF00"/>
              </a:highlight>
            </a:endParaRPr>
          </a:p>
        </p:txBody>
      </p:sp>
      <p:sp>
        <p:nvSpPr>
          <p:cNvPr id="12" name="テキスト ボックス 11">
            <a:extLst>
              <a:ext uri="{FF2B5EF4-FFF2-40B4-BE49-F238E27FC236}">
                <a16:creationId xmlns:a16="http://schemas.microsoft.com/office/drawing/2014/main" id="{3D0E22F4-D29F-4573-B0F0-D343D19602D0}"/>
              </a:ext>
            </a:extLst>
          </p:cNvPr>
          <p:cNvSpPr txBox="1"/>
          <p:nvPr/>
        </p:nvSpPr>
        <p:spPr>
          <a:xfrm>
            <a:off x="4491130" y="2332240"/>
            <a:ext cx="1415772" cy="830997"/>
          </a:xfrm>
          <a:prstGeom prst="rect">
            <a:avLst/>
          </a:prstGeom>
          <a:noFill/>
        </p:spPr>
        <p:txBody>
          <a:bodyPr wrap="none" rtlCol="0">
            <a:spAutoFit/>
          </a:bodyPr>
          <a:lstStyle/>
          <a:p>
            <a:r>
              <a:rPr kumimoji="1" lang="ja-JP" altLang="en-US" sz="4800" b="1" dirty="0">
                <a:solidFill>
                  <a:schemeClr val="accent2"/>
                </a:solidFill>
              </a:rPr>
              <a:t>変換</a:t>
            </a:r>
          </a:p>
        </p:txBody>
      </p:sp>
    </p:spTree>
    <p:extLst>
      <p:ext uri="{BB962C8B-B14F-4D97-AF65-F5344CB8AC3E}">
        <p14:creationId xmlns:p14="http://schemas.microsoft.com/office/powerpoint/2010/main" val="2733353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6CA719-F180-4481-AD39-C495286BC497}"/>
              </a:ext>
            </a:extLst>
          </p:cNvPr>
          <p:cNvSpPr>
            <a:spLocks noGrp="1"/>
          </p:cNvSpPr>
          <p:nvPr>
            <p:ph type="title"/>
          </p:nvPr>
        </p:nvSpPr>
        <p:spPr/>
        <p:txBody>
          <a:bodyPr/>
          <a:lstStyle/>
          <a:p>
            <a:r>
              <a:rPr lang="ja-JP" altLang="en-US" dirty="0"/>
              <a:t>成果物（</a:t>
            </a:r>
            <a:r>
              <a:rPr lang="en-US" altLang="ja-JP" dirty="0" err="1"/>
              <a:t>Translate.hs</a:t>
            </a:r>
            <a:r>
              <a:rPr lang="ja-JP" altLang="en-US" dirty="0"/>
              <a:t>）の一部</a:t>
            </a:r>
            <a:endParaRPr kumimoji="1" lang="ja-JP" altLang="en-US" dirty="0"/>
          </a:p>
        </p:txBody>
      </p:sp>
      <p:sp>
        <p:nvSpPr>
          <p:cNvPr id="3" name="コンテンツ プレースホルダー 2">
            <a:extLst>
              <a:ext uri="{FF2B5EF4-FFF2-40B4-BE49-F238E27FC236}">
                <a16:creationId xmlns:a16="http://schemas.microsoft.com/office/drawing/2014/main" id="{3FCE6473-6C49-4F8D-B3F4-EA472B4B9665}"/>
              </a:ext>
            </a:extLst>
          </p:cNvPr>
          <p:cNvSpPr>
            <a:spLocks noGrp="1"/>
          </p:cNvSpPr>
          <p:nvPr>
            <p:ph idx="1"/>
          </p:nvPr>
        </p:nvSpPr>
        <p:spPr>
          <a:xfrm>
            <a:off x="475488" y="1907921"/>
            <a:ext cx="10945368" cy="4351338"/>
          </a:xfrm>
        </p:spPr>
        <p:txBody>
          <a:bodyPr>
            <a:normAutofit/>
          </a:bodyPr>
          <a:lstStyle/>
          <a:p>
            <a:pPr marL="0" indent="0">
              <a:buNone/>
            </a:pPr>
            <a:r>
              <a:rPr lang="en-US" altLang="ja-JP" dirty="0" err="1"/>
              <a:t>SselTwo</a:t>
            </a:r>
            <a:r>
              <a:rPr lang="en-US" altLang="ja-JP" dirty="0"/>
              <a:t> </a:t>
            </a:r>
            <a:r>
              <a:rPr lang="en-US" altLang="ja-JP" u="sng" dirty="0" err="1"/>
              <a:t>exp</a:t>
            </a:r>
            <a:r>
              <a:rPr lang="en-US" altLang="ja-JP" dirty="0"/>
              <a:t> stm1 stm2 -&gt;</a:t>
            </a:r>
          </a:p>
          <a:p>
            <a:pPr marL="0" indent="0">
              <a:buNone/>
            </a:pPr>
            <a:endParaRPr lang="en-US" altLang="ja-JP" dirty="0"/>
          </a:p>
          <a:p>
            <a:pPr marL="0" indent="0">
              <a:buNone/>
            </a:pPr>
            <a:r>
              <a:rPr kumimoji="1" lang="en-US" altLang="ja-JP" u="sng" dirty="0" err="1"/>
              <a:t>SselTwo</a:t>
            </a:r>
            <a:r>
              <a:rPr kumimoji="1" lang="en-US" altLang="ja-JP" u="sng" dirty="0"/>
              <a:t> (</a:t>
            </a:r>
            <a:r>
              <a:rPr kumimoji="1" lang="en-US" altLang="ja-JP" u="sng" dirty="0" err="1"/>
              <a:t>transExp</a:t>
            </a:r>
            <a:r>
              <a:rPr kumimoji="1" lang="en-US" altLang="ja-JP" u="sng" dirty="0"/>
              <a:t> </a:t>
            </a:r>
            <a:r>
              <a:rPr kumimoji="1" lang="en-US" altLang="ja-JP" u="sng" dirty="0" err="1"/>
              <a:t>exp</a:t>
            </a:r>
            <a:r>
              <a:rPr kumimoji="1" lang="en-US" altLang="ja-JP" u="sng" dirty="0"/>
              <a:t>)</a:t>
            </a:r>
            <a:r>
              <a:rPr kumimoji="1" lang="en-US" altLang="ja-JP" dirty="0"/>
              <a:t>(</a:t>
            </a:r>
            <a:r>
              <a:rPr kumimoji="1" lang="en-US" altLang="ja-JP" dirty="0" err="1"/>
              <a:t>transStm</a:t>
            </a:r>
            <a:r>
              <a:rPr kumimoji="1" lang="ja-JP" altLang="en-US" dirty="0"/>
              <a:t> </a:t>
            </a:r>
            <a:r>
              <a:rPr kumimoji="1" lang="en-US" altLang="ja-JP" dirty="0">
                <a:highlight>
                  <a:srgbClr val="FFFF00"/>
                </a:highlight>
              </a:rPr>
              <a:t>stm1</a:t>
            </a:r>
            <a:r>
              <a:rPr kumimoji="1" lang="en-US" altLang="ja-JP" dirty="0"/>
              <a:t>)</a:t>
            </a:r>
            <a:r>
              <a:rPr lang="en-US" altLang="ja-JP" dirty="0"/>
              <a:t>(</a:t>
            </a:r>
            <a:r>
              <a:rPr lang="en-US" altLang="ja-JP" dirty="0" err="1"/>
              <a:t>transStm</a:t>
            </a:r>
            <a:r>
              <a:rPr lang="ja-JP" altLang="en-US" dirty="0"/>
              <a:t> </a:t>
            </a:r>
            <a:r>
              <a:rPr lang="en-US" altLang="ja-JP" dirty="0">
                <a:highlight>
                  <a:srgbClr val="FFFF00"/>
                </a:highlight>
              </a:rPr>
              <a:t>stm2</a:t>
            </a:r>
            <a:r>
              <a:rPr lang="en-US" altLang="ja-JP" dirty="0"/>
              <a:t>)</a:t>
            </a:r>
            <a:endParaRPr lang="ja-JP" altLang="en-US" dirty="0"/>
          </a:p>
          <a:p>
            <a:pPr marL="0" indent="0">
              <a:buNone/>
            </a:pPr>
            <a:endParaRPr kumimoji="1" lang="ja-JP" altLang="en-US" dirty="0"/>
          </a:p>
        </p:txBody>
      </p:sp>
    </p:spTree>
    <p:extLst>
      <p:ext uri="{BB962C8B-B14F-4D97-AF65-F5344CB8AC3E}">
        <p14:creationId xmlns:p14="http://schemas.microsoft.com/office/powerpoint/2010/main" val="37476339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6CA719-F180-4481-AD39-C495286BC497}"/>
              </a:ext>
            </a:extLst>
          </p:cNvPr>
          <p:cNvSpPr>
            <a:spLocks noGrp="1"/>
          </p:cNvSpPr>
          <p:nvPr>
            <p:ph type="title"/>
          </p:nvPr>
        </p:nvSpPr>
        <p:spPr/>
        <p:txBody>
          <a:bodyPr/>
          <a:lstStyle/>
          <a:p>
            <a:r>
              <a:rPr lang="ja-JP" altLang="en-US" dirty="0"/>
              <a:t>成果物（</a:t>
            </a:r>
            <a:r>
              <a:rPr lang="en-US" altLang="ja-JP" dirty="0" err="1"/>
              <a:t>Translate.hs</a:t>
            </a:r>
            <a:r>
              <a:rPr lang="ja-JP" altLang="en-US" dirty="0"/>
              <a:t>）の一部</a:t>
            </a:r>
            <a:endParaRPr kumimoji="1" lang="ja-JP" altLang="en-US" dirty="0"/>
          </a:p>
        </p:txBody>
      </p:sp>
      <p:sp>
        <p:nvSpPr>
          <p:cNvPr id="3" name="コンテンツ プレースホルダー 2">
            <a:extLst>
              <a:ext uri="{FF2B5EF4-FFF2-40B4-BE49-F238E27FC236}">
                <a16:creationId xmlns:a16="http://schemas.microsoft.com/office/drawing/2014/main" id="{3FCE6473-6C49-4F8D-B3F4-EA472B4B9665}"/>
              </a:ext>
            </a:extLst>
          </p:cNvPr>
          <p:cNvSpPr>
            <a:spLocks noGrp="1"/>
          </p:cNvSpPr>
          <p:nvPr>
            <p:ph idx="1"/>
          </p:nvPr>
        </p:nvSpPr>
        <p:spPr>
          <a:xfrm>
            <a:off x="475488" y="1907921"/>
            <a:ext cx="10945368" cy="4351338"/>
          </a:xfrm>
        </p:spPr>
        <p:txBody>
          <a:bodyPr>
            <a:normAutofit fontScale="92500"/>
          </a:bodyPr>
          <a:lstStyle/>
          <a:p>
            <a:pPr marL="0" indent="0">
              <a:buNone/>
            </a:pPr>
            <a:r>
              <a:rPr lang="en-US" altLang="ja-JP" dirty="0" err="1"/>
              <a:t>SselTwo</a:t>
            </a:r>
            <a:r>
              <a:rPr lang="en-US" altLang="ja-JP" dirty="0"/>
              <a:t> </a:t>
            </a:r>
            <a:r>
              <a:rPr lang="en-US" altLang="ja-JP" u="sng" dirty="0" err="1"/>
              <a:t>exp</a:t>
            </a:r>
            <a:r>
              <a:rPr lang="en-US" altLang="ja-JP" dirty="0"/>
              <a:t> stm1 stm2 -&gt;</a:t>
            </a:r>
          </a:p>
          <a:p>
            <a:pPr marL="0" indent="0">
              <a:buNone/>
            </a:pPr>
            <a:endParaRPr lang="en-US" altLang="ja-JP" dirty="0"/>
          </a:p>
          <a:p>
            <a:pPr marL="0" indent="0">
              <a:buNone/>
            </a:pPr>
            <a:r>
              <a:rPr kumimoji="1" lang="en-US" altLang="ja-JP" u="sng" dirty="0" err="1"/>
              <a:t>SselTwo</a:t>
            </a:r>
            <a:r>
              <a:rPr kumimoji="1" lang="en-US" altLang="ja-JP" u="sng" dirty="0"/>
              <a:t> (</a:t>
            </a:r>
            <a:r>
              <a:rPr kumimoji="1" lang="en-US" altLang="ja-JP" u="sng" dirty="0" err="1"/>
              <a:t>transExp</a:t>
            </a:r>
            <a:r>
              <a:rPr kumimoji="1" lang="en-US" altLang="ja-JP" u="sng" dirty="0"/>
              <a:t> </a:t>
            </a:r>
            <a:r>
              <a:rPr kumimoji="1" lang="en-US" altLang="ja-JP" u="sng" dirty="0" err="1"/>
              <a:t>exp</a:t>
            </a:r>
            <a:r>
              <a:rPr kumimoji="1" lang="en-US" altLang="ja-JP" u="sng" dirty="0"/>
              <a:t>)</a:t>
            </a:r>
          </a:p>
          <a:p>
            <a:pPr marL="0" indent="0">
              <a:buNone/>
            </a:pPr>
            <a:endParaRPr kumimoji="1" lang="en-US" altLang="ja-JP" dirty="0">
              <a:highlight>
                <a:srgbClr val="FFFF00"/>
              </a:highlight>
            </a:endParaRPr>
          </a:p>
          <a:p>
            <a:pPr marL="0" indent="0">
              <a:buNone/>
            </a:pPr>
            <a:r>
              <a:rPr kumimoji="1" lang="en-US" altLang="ja-JP" dirty="0"/>
              <a:t>(</a:t>
            </a:r>
            <a:r>
              <a:rPr kumimoji="1" lang="en-US" altLang="ja-JP" dirty="0" err="1"/>
              <a:t>transStm</a:t>
            </a:r>
            <a:r>
              <a:rPr kumimoji="1" lang="en-US" altLang="ja-JP" dirty="0"/>
              <a:t>(</a:t>
            </a:r>
            <a:r>
              <a:rPr kumimoji="1" lang="en-US" altLang="ja-JP" dirty="0" err="1"/>
              <a:t>CompS</a:t>
            </a:r>
            <a:r>
              <a:rPr kumimoji="1" lang="en-US" altLang="ja-JP" dirty="0"/>
              <a:t>(</a:t>
            </a:r>
            <a:r>
              <a:rPr kumimoji="1" lang="en-US" altLang="ja-JP" dirty="0" err="1"/>
              <a:t>ScompTwo</a:t>
            </a:r>
            <a:r>
              <a:rPr kumimoji="1" lang="en-US" altLang="ja-JP" dirty="0"/>
              <a:t>[</a:t>
            </a:r>
            <a:r>
              <a:rPr kumimoji="1" lang="en-US" altLang="ja-JP" dirty="0">
                <a:highlight>
                  <a:srgbClr val="FFFF00"/>
                </a:highlight>
              </a:rPr>
              <a:t>stm1</a:t>
            </a:r>
            <a:r>
              <a:rPr kumimoji="1" lang="en-US" altLang="ja-JP" dirty="0"/>
              <a:t>,</a:t>
            </a:r>
          </a:p>
          <a:p>
            <a:pPr marL="0" indent="0">
              <a:buNone/>
            </a:pPr>
            <a:r>
              <a:rPr kumimoji="1" lang="en-US" altLang="ja-JP" dirty="0" err="1"/>
              <a:t>Exprs</a:t>
            </a:r>
            <a:r>
              <a:rPr kumimoji="1" lang="en-US" altLang="ja-JP" dirty="0"/>
              <a:t>(</a:t>
            </a:r>
            <a:r>
              <a:rPr kumimoji="1" lang="en-US" altLang="ja-JP" dirty="0" err="1"/>
              <a:t>SexrTwo</a:t>
            </a:r>
            <a:r>
              <a:rPr kumimoji="1" lang="en-US" altLang="ja-JP" dirty="0"/>
              <a:t>(</a:t>
            </a:r>
            <a:r>
              <a:rPr kumimoji="1" lang="en-US" altLang="ja-JP" dirty="0" err="1"/>
              <a:t>Eassign</a:t>
            </a:r>
            <a:r>
              <a:rPr kumimoji="1" lang="en-US" altLang="ja-JP" dirty="0"/>
              <a:t>(</a:t>
            </a:r>
            <a:r>
              <a:rPr kumimoji="1" lang="en-US" altLang="ja-JP" dirty="0" err="1"/>
              <a:t>Evar</a:t>
            </a:r>
            <a:r>
              <a:rPr kumimoji="1" lang="en-US" altLang="ja-JP" dirty="0"/>
              <a:t>(Ident </a:t>
            </a:r>
            <a:r>
              <a:rPr kumimoji="1" lang="en-US" altLang="ja-JP" dirty="0">
                <a:highlight>
                  <a:srgbClr val="FFFF00"/>
                </a:highlight>
              </a:rPr>
              <a:t>”b”</a:t>
            </a:r>
            <a:r>
              <a:rPr kumimoji="1" lang="en-US" altLang="ja-JP" dirty="0"/>
              <a:t>))</a:t>
            </a:r>
            <a:r>
              <a:rPr lang="en-US" altLang="ja-JP" dirty="0"/>
              <a:t> </a:t>
            </a:r>
            <a:r>
              <a:rPr kumimoji="1" lang="en-US" altLang="ja-JP" dirty="0"/>
              <a:t>Assign(</a:t>
            </a:r>
            <a:r>
              <a:rPr kumimoji="1" lang="en-US" altLang="ja-JP" dirty="0" err="1"/>
              <a:t>Econst</a:t>
            </a:r>
            <a:r>
              <a:rPr kumimoji="1" lang="en-US" altLang="ja-JP" dirty="0"/>
              <a:t>(</a:t>
            </a:r>
            <a:r>
              <a:rPr kumimoji="1" lang="en-US" altLang="ja-JP" dirty="0" err="1"/>
              <a:t>Eint</a:t>
            </a:r>
            <a:r>
              <a:rPr kumimoji="1" lang="en-US" altLang="ja-JP" dirty="0"/>
              <a:t> </a:t>
            </a:r>
            <a:r>
              <a:rPr kumimoji="1" lang="en-US" altLang="ja-JP" dirty="0">
                <a:highlight>
                  <a:srgbClr val="FFFF00"/>
                </a:highlight>
              </a:rPr>
              <a:t>0</a:t>
            </a:r>
            <a:r>
              <a:rPr kumimoji="1" lang="en-US" altLang="ja-JP" dirty="0"/>
              <a:t>))))])))</a:t>
            </a:r>
          </a:p>
          <a:p>
            <a:pPr marL="0" indent="0">
              <a:buNone/>
            </a:pPr>
            <a:endParaRPr lang="en-US" altLang="ja-JP" dirty="0"/>
          </a:p>
          <a:p>
            <a:pPr marL="0" indent="0">
              <a:buNone/>
            </a:pPr>
            <a:r>
              <a:rPr lang="en-US" altLang="ja-JP" dirty="0"/>
              <a:t>(</a:t>
            </a:r>
            <a:r>
              <a:rPr lang="en-US" altLang="ja-JP" dirty="0" err="1"/>
              <a:t>transStm</a:t>
            </a:r>
            <a:r>
              <a:rPr lang="en-US" altLang="ja-JP" dirty="0"/>
              <a:t>(</a:t>
            </a:r>
            <a:r>
              <a:rPr lang="en-US" altLang="ja-JP" dirty="0" err="1"/>
              <a:t>CompS</a:t>
            </a:r>
            <a:r>
              <a:rPr lang="en-US" altLang="ja-JP" dirty="0"/>
              <a:t>(</a:t>
            </a:r>
            <a:r>
              <a:rPr lang="en-US" altLang="ja-JP" dirty="0" err="1"/>
              <a:t>ScompTwo</a:t>
            </a:r>
            <a:r>
              <a:rPr lang="en-US" altLang="ja-JP" dirty="0"/>
              <a:t>[</a:t>
            </a:r>
            <a:r>
              <a:rPr lang="en-US" altLang="ja-JP" dirty="0">
                <a:highlight>
                  <a:srgbClr val="FFFF00"/>
                </a:highlight>
              </a:rPr>
              <a:t>stm2</a:t>
            </a:r>
            <a:r>
              <a:rPr lang="en-US" altLang="ja-JP" dirty="0"/>
              <a:t>,</a:t>
            </a:r>
          </a:p>
          <a:p>
            <a:pPr marL="0" indent="0">
              <a:buNone/>
            </a:pPr>
            <a:r>
              <a:rPr lang="en-US" altLang="ja-JP" dirty="0" err="1"/>
              <a:t>Exprs</a:t>
            </a:r>
            <a:r>
              <a:rPr lang="en-US" altLang="ja-JP" dirty="0"/>
              <a:t>(</a:t>
            </a:r>
            <a:r>
              <a:rPr lang="en-US" altLang="ja-JP" dirty="0" err="1"/>
              <a:t>SexrTwo</a:t>
            </a:r>
            <a:r>
              <a:rPr lang="en-US" altLang="ja-JP" dirty="0"/>
              <a:t>(</a:t>
            </a:r>
            <a:r>
              <a:rPr lang="en-US" altLang="ja-JP" dirty="0" err="1"/>
              <a:t>Eassign</a:t>
            </a:r>
            <a:r>
              <a:rPr lang="en-US" altLang="ja-JP" dirty="0"/>
              <a:t>(</a:t>
            </a:r>
            <a:r>
              <a:rPr lang="en-US" altLang="ja-JP" dirty="0" err="1"/>
              <a:t>Evar</a:t>
            </a:r>
            <a:r>
              <a:rPr lang="en-US" altLang="ja-JP" dirty="0"/>
              <a:t>(Ident </a:t>
            </a:r>
            <a:r>
              <a:rPr lang="en-US" altLang="ja-JP" dirty="0">
                <a:highlight>
                  <a:srgbClr val="FFFF00"/>
                </a:highlight>
              </a:rPr>
              <a:t>”b”</a:t>
            </a:r>
            <a:r>
              <a:rPr lang="en-US" altLang="ja-JP" dirty="0"/>
              <a:t>)) Assign(</a:t>
            </a:r>
            <a:r>
              <a:rPr lang="en-US" altLang="ja-JP" dirty="0" err="1"/>
              <a:t>Econst</a:t>
            </a:r>
            <a:r>
              <a:rPr lang="en-US" altLang="ja-JP" dirty="0"/>
              <a:t>(</a:t>
            </a:r>
            <a:r>
              <a:rPr lang="en-US" altLang="ja-JP" dirty="0" err="1"/>
              <a:t>Eint</a:t>
            </a:r>
            <a:r>
              <a:rPr lang="en-US" altLang="ja-JP" dirty="0"/>
              <a:t> </a:t>
            </a:r>
            <a:r>
              <a:rPr lang="en-US" altLang="ja-JP" dirty="0">
                <a:highlight>
                  <a:srgbClr val="FFFF00"/>
                </a:highlight>
              </a:rPr>
              <a:t>1</a:t>
            </a:r>
            <a:r>
              <a:rPr lang="en-US" altLang="ja-JP" dirty="0"/>
              <a:t>))))])))</a:t>
            </a:r>
            <a:endParaRPr lang="ja-JP" altLang="en-US" dirty="0"/>
          </a:p>
          <a:p>
            <a:pPr marL="0" indent="0">
              <a:buNone/>
            </a:pPr>
            <a:endParaRPr kumimoji="1" lang="ja-JP" altLang="en-US" dirty="0"/>
          </a:p>
        </p:txBody>
      </p:sp>
    </p:spTree>
    <p:extLst>
      <p:ext uri="{BB962C8B-B14F-4D97-AF65-F5344CB8AC3E}">
        <p14:creationId xmlns:p14="http://schemas.microsoft.com/office/powerpoint/2010/main" val="97443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3D43DC-8701-4B79-9635-0D9A0D5D3CC0}"/>
              </a:ext>
            </a:extLst>
          </p:cNvPr>
          <p:cNvSpPr>
            <a:spLocks noGrp="1"/>
          </p:cNvSpPr>
          <p:nvPr>
            <p:ph type="title"/>
          </p:nvPr>
        </p:nvSpPr>
        <p:spPr/>
        <p:txBody>
          <a:bodyPr/>
          <a:lstStyle/>
          <a:p>
            <a:r>
              <a:rPr lang="ja-JP" altLang="en-US" dirty="0"/>
              <a:t>実装</a:t>
            </a:r>
            <a:endParaRPr kumimoji="1" lang="ja-JP" altLang="en-US" dirty="0"/>
          </a:p>
        </p:txBody>
      </p:sp>
      <p:pic>
        <p:nvPicPr>
          <p:cNvPr id="8" name="コンテンツ プレースホルダー 7" descr="Ubuntu 18.04 [実行中] - Oracle VM VirtualBox">
            <a:extLst>
              <a:ext uri="{FF2B5EF4-FFF2-40B4-BE49-F238E27FC236}">
                <a16:creationId xmlns:a16="http://schemas.microsoft.com/office/drawing/2014/main" id="{FCDCC421-996D-465F-99BD-2D6F164C1F7E}"/>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634" t="68163" r="78110" b="807"/>
          <a:stretch/>
        </p:blipFill>
        <p:spPr>
          <a:xfrm>
            <a:off x="6208775" y="1737995"/>
            <a:ext cx="5145025" cy="4754880"/>
          </a:xfrm>
        </p:spPr>
      </p:pic>
      <p:pic>
        <p:nvPicPr>
          <p:cNvPr id="10" name="図 9" descr="Ubuntu 18.04 [実行中] - Oracle VM VirtualBox">
            <a:extLst>
              <a:ext uri="{FF2B5EF4-FFF2-40B4-BE49-F238E27FC236}">
                <a16:creationId xmlns:a16="http://schemas.microsoft.com/office/drawing/2014/main" id="{7954E8AA-1DDB-4039-BE4B-DF3C9DDEBFC0}"/>
              </a:ext>
            </a:extLst>
          </p:cNvPr>
          <p:cNvPicPr>
            <a:picLocks noChangeAspect="1"/>
          </p:cNvPicPr>
          <p:nvPr/>
        </p:nvPicPr>
        <p:blipFill rotWithShape="1">
          <a:blip r:embed="rId3">
            <a:extLst>
              <a:ext uri="{28A0092B-C50C-407E-A947-70E740481C1C}">
                <a14:useLocalDpi xmlns:a14="http://schemas.microsoft.com/office/drawing/2010/main" val="0"/>
              </a:ext>
            </a:extLst>
          </a:blip>
          <a:srcRect l="14665" t="9300" r="79007" b="75428"/>
          <a:stretch/>
        </p:blipFill>
        <p:spPr>
          <a:xfrm>
            <a:off x="838200" y="1895741"/>
            <a:ext cx="3191256" cy="4170012"/>
          </a:xfrm>
          <a:prstGeom prst="rect">
            <a:avLst/>
          </a:prstGeom>
        </p:spPr>
      </p:pic>
      <p:sp>
        <p:nvSpPr>
          <p:cNvPr id="11" name="矢印: 右 10">
            <a:extLst>
              <a:ext uri="{FF2B5EF4-FFF2-40B4-BE49-F238E27FC236}">
                <a16:creationId xmlns:a16="http://schemas.microsoft.com/office/drawing/2014/main" id="{AFE17F75-4D84-4477-83BD-9B0C8B013903}"/>
              </a:ext>
            </a:extLst>
          </p:cNvPr>
          <p:cNvSpPr/>
          <p:nvPr/>
        </p:nvSpPr>
        <p:spPr>
          <a:xfrm>
            <a:off x="3901874" y="3317966"/>
            <a:ext cx="2306901" cy="1325563"/>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90192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F205CCA-BB97-4E5E-A8C2-13652D77C682}"/>
              </a:ext>
            </a:extLst>
          </p:cNvPr>
          <p:cNvSpPr>
            <a:spLocks noGrp="1"/>
          </p:cNvSpPr>
          <p:nvPr>
            <p:ph type="title"/>
          </p:nvPr>
        </p:nvSpPr>
        <p:spPr/>
        <p:txBody>
          <a:bodyPr/>
          <a:lstStyle/>
          <a:p>
            <a:r>
              <a:rPr kumimoji="1" lang="ja-JP" altLang="en-US" b="1" dirty="0"/>
              <a:t>現状の把握</a:t>
            </a:r>
          </a:p>
        </p:txBody>
      </p:sp>
      <p:sp>
        <p:nvSpPr>
          <p:cNvPr id="3" name="コンテンツ プレースホルダー 2">
            <a:extLst>
              <a:ext uri="{FF2B5EF4-FFF2-40B4-BE49-F238E27FC236}">
                <a16:creationId xmlns:a16="http://schemas.microsoft.com/office/drawing/2014/main" id="{3EEEE748-DF7E-486A-8659-D48044B576DC}"/>
              </a:ext>
            </a:extLst>
          </p:cNvPr>
          <p:cNvSpPr>
            <a:spLocks noGrp="1"/>
          </p:cNvSpPr>
          <p:nvPr>
            <p:ph idx="1"/>
          </p:nvPr>
        </p:nvSpPr>
        <p:spPr>
          <a:xfrm>
            <a:off x="838200" y="1825625"/>
            <a:ext cx="10515600" cy="1325563"/>
          </a:xfrm>
        </p:spPr>
        <p:txBody>
          <a:bodyPr>
            <a:normAutofit fontScale="92500" lnSpcReduction="10000"/>
          </a:bodyPr>
          <a:lstStyle/>
          <a:p>
            <a:pPr marL="0" indent="0">
              <a:buNone/>
            </a:pPr>
            <a:r>
              <a:rPr kumimoji="1" lang="ja-JP" altLang="en-US" dirty="0"/>
              <a:t>・可逆</a:t>
            </a:r>
            <a:r>
              <a:rPr kumimoji="1" lang="en-US" altLang="ja-JP" dirty="0"/>
              <a:t>C</a:t>
            </a:r>
            <a:r>
              <a:rPr kumimoji="1" lang="ja-JP" altLang="en-US" dirty="0"/>
              <a:t>コンパイラ（</a:t>
            </a:r>
            <a:r>
              <a:rPr kumimoji="1" lang="en-US" altLang="ja-JP" dirty="0"/>
              <a:t>RCC</a:t>
            </a:r>
            <a:r>
              <a:rPr kumimoji="1" lang="ja-JP" altLang="en-US" dirty="0"/>
              <a:t>）のオープンソースが存在しない</a:t>
            </a:r>
            <a:endParaRPr kumimoji="1" lang="en-US" altLang="ja-JP" dirty="0"/>
          </a:p>
          <a:p>
            <a:pPr marL="0" indent="0">
              <a:buNone/>
            </a:pPr>
            <a:r>
              <a:rPr lang="ja-JP" altLang="en-US" dirty="0"/>
              <a:t>・</a:t>
            </a:r>
            <a:r>
              <a:rPr lang="en-US" altLang="ja-JP" dirty="0"/>
              <a:t>RCC</a:t>
            </a:r>
            <a:r>
              <a:rPr lang="ja-JP" altLang="en-US" dirty="0"/>
              <a:t>は存在する。論文もある。</a:t>
            </a:r>
            <a:endParaRPr lang="en-US" altLang="ja-JP" dirty="0"/>
          </a:p>
          <a:p>
            <a:pPr marL="0" indent="0">
              <a:buNone/>
            </a:pPr>
            <a:r>
              <a:rPr lang="ja-JP" altLang="en-US" dirty="0"/>
              <a:t>　　　　　　　　　</a:t>
            </a:r>
            <a:endParaRPr lang="en-US" altLang="ja-JP" dirty="0"/>
          </a:p>
        </p:txBody>
      </p:sp>
      <p:sp>
        <p:nvSpPr>
          <p:cNvPr id="4" name="矢印: 下 3">
            <a:extLst>
              <a:ext uri="{FF2B5EF4-FFF2-40B4-BE49-F238E27FC236}">
                <a16:creationId xmlns:a16="http://schemas.microsoft.com/office/drawing/2014/main" id="{3679C649-0241-4C76-8F72-7CFDD0E0B9DB}"/>
              </a:ext>
            </a:extLst>
          </p:cNvPr>
          <p:cNvSpPr/>
          <p:nvPr/>
        </p:nvSpPr>
        <p:spPr>
          <a:xfrm>
            <a:off x="4076700" y="2654300"/>
            <a:ext cx="1701800" cy="10525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3B882211-8BD7-4CD2-B446-9CFA2E185994}"/>
              </a:ext>
            </a:extLst>
          </p:cNvPr>
          <p:cNvSpPr txBox="1">
            <a:spLocks/>
          </p:cNvSpPr>
          <p:nvPr/>
        </p:nvSpPr>
        <p:spPr>
          <a:xfrm>
            <a:off x="838200" y="3872706"/>
            <a:ext cx="10515600" cy="13255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理論を理解することは可能だが実際に使ってみることがすぐにできない。　　　　　　　　　</a:t>
            </a:r>
            <a:endParaRPr lang="en-US" altLang="ja-JP" dirty="0"/>
          </a:p>
        </p:txBody>
      </p:sp>
    </p:spTree>
    <p:extLst>
      <p:ext uri="{BB962C8B-B14F-4D97-AF65-F5344CB8AC3E}">
        <p14:creationId xmlns:p14="http://schemas.microsoft.com/office/powerpoint/2010/main" val="1074937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FFDD3F-7664-4687-8C72-EC2B2223D27D}"/>
              </a:ext>
            </a:extLst>
          </p:cNvPr>
          <p:cNvSpPr>
            <a:spLocks noGrp="1"/>
          </p:cNvSpPr>
          <p:nvPr>
            <p:ph type="title"/>
          </p:nvPr>
        </p:nvSpPr>
        <p:spPr/>
        <p:txBody>
          <a:bodyPr/>
          <a:lstStyle/>
          <a:p>
            <a:r>
              <a:rPr kumimoji="1" lang="ja-JP" altLang="en-US" dirty="0"/>
              <a:t>対象者</a:t>
            </a:r>
          </a:p>
        </p:txBody>
      </p:sp>
      <p:sp>
        <p:nvSpPr>
          <p:cNvPr id="3" name="コンテンツ プレースホルダー 2">
            <a:extLst>
              <a:ext uri="{FF2B5EF4-FFF2-40B4-BE49-F238E27FC236}">
                <a16:creationId xmlns:a16="http://schemas.microsoft.com/office/drawing/2014/main" id="{823E089F-FF4B-4356-ACBA-C8CE9DEB87DD}"/>
              </a:ext>
            </a:extLst>
          </p:cNvPr>
          <p:cNvSpPr>
            <a:spLocks noGrp="1"/>
          </p:cNvSpPr>
          <p:nvPr>
            <p:ph idx="1"/>
          </p:nvPr>
        </p:nvSpPr>
        <p:spPr/>
        <p:txBody>
          <a:bodyPr/>
          <a:lstStyle/>
          <a:p>
            <a:pPr marL="0" indent="0">
              <a:buNone/>
            </a:pPr>
            <a:r>
              <a:rPr kumimoji="1" lang="ja-JP" altLang="en-US" dirty="0"/>
              <a:t>技術者</a:t>
            </a:r>
          </a:p>
        </p:txBody>
      </p:sp>
    </p:spTree>
    <p:extLst>
      <p:ext uri="{BB962C8B-B14F-4D97-AF65-F5344CB8AC3E}">
        <p14:creationId xmlns:p14="http://schemas.microsoft.com/office/powerpoint/2010/main" val="3017625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174F3F5-A194-4979-A2FE-D7A21F6547B4}"/>
              </a:ext>
            </a:extLst>
          </p:cNvPr>
          <p:cNvSpPr>
            <a:spLocks noGrp="1"/>
          </p:cNvSpPr>
          <p:nvPr>
            <p:ph type="title"/>
          </p:nvPr>
        </p:nvSpPr>
        <p:spPr/>
        <p:txBody>
          <a:bodyPr/>
          <a:lstStyle/>
          <a:p>
            <a:r>
              <a:rPr kumimoji="1" lang="ja-JP" altLang="en-US" dirty="0"/>
              <a:t>問題</a:t>
            </a:r>
          </a:p>
        </p:txBody>
      </p:sp>
      <p:sp>
        <p:nvSpPr>
          <p:cNvPr id="3" name="コンテンツ プレースホルダー 2">
            <a:extLst>
              <a:ext uri="{FF2B5EF4-FFF2-40B4-BE49-F238E27FC236}">
                <a16:creationId xmlns:a16="http://schemas.microsoft.com/office/drawing/2014/main" id="{E37F0371-B759-4138-B544-0EC86A7F76E1}"/>
              </a:ext>
            </a:extLst>
          </p:cNvPr>
          <p:cNvSpPr>
            <a:spLocks noGrp="1"/>
          </p:cNvSpPr>
          <p:nvPr>
            <p:ph idx="1"/>
          </p:nvPr>
        </p:nvSpPr>
        <p:spPr/>
        <p:txBody>
          <a:bodyPr/>
          <a:lstStyle/>
          <a:p>
            <a:pPr marL="0" indent="0">
              <a:buNone/>
            </a:pPr>
            <a:r>
              <a:rPr lang="ja-JP" altLang="en-US" dirty="0"/>
              <a:t>・公開可能な</a:t>
            </a:r>
            <a:r>
              <a:rPr lang="en-US" altLang="ja-JP" dirty="0"/>
              <a:t>RCC</a:t>
            </a:r>
            <a:r>
              <a:rPr lang="ja-JP" altLang="en-US" dirty="0"/>
              <a:t>のソースがない。</a:t>
            </a:r>
            <a:endParaRPr lang="en-US" altLang="ja-JP" dirty="0"/>
          </a:p>
          <a:p>
            <a:pPr marL="0" indent="0">
              <a:buNone/>
            </a:pPr>
            <a:r>
              <a:rPr lang="ja-JP" altLang="en-US" dirty="0"/>
              <a:t>・公開手段をどうするか。</a:t>
            </a:r>
            <a:endParaRPr lang="en-US" altLang="ja-JP" dirty="0"/>
          </a:p>
        </p:txBody>
      </p:sp>
    </p:spTree>
    <p:extLst>
      <p:ext uri="{BB962C8B-B14F-4D97-AF65-F5344CB8AC3E}">
        <p14:creationId xmlns:p14="http://schemas.microsoft.com/office/powerpoint/2010/main" val="931735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C464F3-97FA-4CF3-8470-7F3276363903}"/>
              </a:ext>
            </a:extLst>
          </p:cNvPr>
          <p:cNvSpPr>
            <a:spLocks noGrp="1"/>
          </p:cNvSpPr>
          <p:nvPr>
            <p:ph type="title"/>
          </p:nvPr>
        </p:nvSpPr>
        <p:spPr/>
        <p:txBody>
          <a:bodyPr/>
          <a:lstStyle/>
          <a:p>
            <a:r>
              <a:rPr kumimoji="1" lang="ja-JP" altLang="en-US" dirty="0"/>
              <a:t>目的</a:t>
            </a:r>
          </a:p>
        </p:txBody>
      </p:sp>
      <p:sp>
        <p:nvSpPr>
          <p:cNvPr id="3" name="コンテンツ プレースホルダー 2">
            <a:extLst>
              <a:ext uri="{FF2B5EF4-FFF2-40B4-BE49-F238E27FC236}">
                <a16:creationId xmlns:a16="http://schemas.microsoft.com/office/drawing/2014/main" id="{2935FB48-D429-4D82-976D-CF0A35BC74E1}"/>
              </a:ext>
            </a:extLst>
          </p:cNvPr>
          <p:cNvSpPr>
            <a:spLocks noGrp="1"/>
          </p:cNvSpPr>
          <p:nvPr>
            <p:ph idx="1"/>
          </p:nvPr>
        </p:nvSpPr>
        <p:spPr/>
        <p:txBody>
          <a:bodyPr/>
          <a:lstStyle/>
          <a:p>
            <a:r>
              <a:rPr kumimoji="1" lang="en-US" altLang="ja-JP" dirty="0"/>
              <a:t>RCC</a:t>
            </a:r>
            <a:r>
              <a:rPr kumimoji="1" lang="ja-JP" altLang="en-US" dirty="0"/>
              <a:t>オープンソース化する</a:t>
            </a:r>
            <a:r>
              <a:rPr lang="ja-JP" altLang="en-US" dirty="0"/>
              <a:t>。</a:t>
            </a:r>
            <a:endParaRPr kumimoji="1" lang="ja-JP" altLang="en-US" dirty="0"/>
          </a:p>
        </p:txBody>
      </p:sp>
    </p:spTree>
    <p:extLst>
      <p:ext uri="{BB962C8B-B14F-4D97-AF65-F5344CB8AC3E}">
        <p14:creationId xmlns:p14="http://schemas.microsoft.com/office/powerpoint/2010/main" val="845697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3A4EB0-2E3D-434B-A747-CDE303FB7184}"/>
              </a:ext>
            </a:extLst>
          </p:cNvPr>
          <p:cNvSpPr>
            <a:spLocks noGrp="1"/>
          </p:cNvSpPr>
          <p:nvPr>
            <p:ph type="title"/>
          </p:nvPr>
        </p:nvSpPr>
        <p:spPr/>
        <p:txBody>
          <a:bodyPr/>
          <a:lstStyle/>
          <a:p>
            <a:r>
              <a:rPr kumimoji="1" lang="ja-JP" altLang="en-US" dirty="0"/>
              <a:t>解決策</a:t>
            </a:r>
          </a:p>
        </p:txBody>
      </p:sp>
      <p:sp>
        <p:nvSpPr>
          <p:cNvPr id="3" name="コンテンツ プレースホルダー 2">
            <a:extLst>
              <a:ext uri="{FF2B5EF4-FFF2-40B4-BE49-F238E27FC236}">
                <a16:creationId xmlns:a16="http://schemas.microsoft.com/office/drawing/2014/main" id="{DA0D39A8-92E2-45C9-AC4F-8B25D0F44EB1}"/>
              </a:ext>
            </a:extLst>
          </p:cNvPr>
          <p:cNvSpPr>
            <a:spLocks noGrp="1"/>
          </p:cNvSpPr>
          <p:nvPr>
            <p:ph idx="1"/>
          </p:nvPr>
        </p:nvSpPr>
        <p:spPr>
          <a:xfrm>
            <a:off x="591094" y="1436913"/>
            <a:ext cx="11009811" cy="3080261"/>
          </a:xfrm>
        </p:spPr>
        <p:txBody>
          <a:bodyPr anchor="ctr" anchorCtr="1">
            <a:normAutofit/>
          </a:bodyPr>
          <a:lstStyle/>
          <a:p>
            <a:pPr marL="0" indent="0">
              <a:buNone/>
            </a:pPr>
            <a:r>
              <a:rPr lang="ja-JP" altLang="en-US" sz="4800" dirty="0"/>
              <a:t>・</a:t>
            </a:r>
            <a:r>
              <a:rPr lang="en-US" altLang="ja-JP" sz="4800" dirty="0"/>
              <a:t>RCC</a:t>
            </a:r>
            <a:r>
              <a:rPr lang="ja-JP" altLang="en-US" sz="4800" dirty="0"/>
              <a:t>を作成しオープンソースとして</a:t>
            </a:r>
            <a:endParaRPr lang="en-US" altLang="ja-JP" sz="4800" dirty="0"/>
          </a:p>
          <a:p>
            <a:pPr marL="0" indent="0">
              <a:buNone/>
            </a:pPr>
            <a:r>
              <a:rPr lang="ja-JP" altLang="en-US" sz="4800" dirty="0"/>
              <a:t>　公開する。</a:t>
            </a:r>
            <a:endParaRPr kumimoji="1" lang="en-US" altLang="ja-JP" sz="4800" dirty="0"/>
          </a:p>
        </p:txBody>
      </p:sp>
    </p:spTree>
    <p:extLst>
      <p:ext uri="{BB962C8B-B14F-4D97-AF65-F5344CB8AC3E}">
        <p14:creationId xmlns:p14="http://schemas.microsoft.com/office/powerpoint/2010/main" val="4131247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3A4EB0-2E3D-434B-A747-CDE303FB7184}"/>
              </a:ext>
            </a:extLst>
          </p:cNvPr>
          <p:cNvSpPr>
            <a:spLocks noGrp="1"/>
          </p:cNvSpPr>
          <p:nvPr>
            <p:ph type="title"/>
          </p:nvPr>
        </p:nvSpPr>
        <p:spPr/>
        <p:txBody>
          <a:bodyPr/>
          <a:lstStyle/>
          <a:p>
            <a:r>
              <a:rPr kumimoji="1" lang="ja-JP" altLang="en-US" dirty="0"/>
              <a:t>解決策（代替案）</a:t>
            </a:r>
          </a:p>
        </p:txBody>
      </p:sp>
      <p:sp>
        <p:nvSpPr>
          <p:cNvPr id="3" name="コンテンツ プレースホルダー 2">
            <a:extLst>
              <a:ext uri="{FF2B5EF4-FFF2-40B4-BE49-F238E27FC236}">
                <a16:creationId xmlns:a16="http://schemas.microsoft.com/office/drawing/2014/main" id="{DA0D39A8-92E2-45C9-AC4F-8B25D0F44EB1}"/>
              </a:ext>
            </a:extLst>
          </p:cNvPr>
          <p:cNvSpPr>
            <a:spLocks noGrp="1"/>
          </p:cNvSpPr>
          <p:nvPr>
            <p:ph idx="1"/>
          </p:nvPr>
        </p:nvSpPr>
        <p:spPr>
          <a:xfrm>
            <a:off x="343989" y="1789612"/>
            <a:ext cx="11009811" cy="2704012"/>
          </a:xfrm>
        </p:spPr>
        <p:txBody>
          <a:bodyPr anchor="ctr" anchorCtr="1">
            <a:normAutofit/>
          </a:bodyPr>
          <a:lstStyle/>
          <a:p>
            <a:pPr marL="0" indent="0">
              <a:buNone/>
            </a:pPr>
            <a:r>
              <a:rPr lang="ja-JP" altLang="en-US" sz="4800" dirty="0"/>
              <a:t>・</a:t>
            </a:r>
            <a:r>
              <a:rPr lang="en-US" altLang="ja-JP" sz="4800" dirty="0"/>
              <a:t>RCC</a:t>
            </a:r>
            <a:r>
              <a:rPr lang="ja-JP" altLang="en-US" sz="4800" dirty="0"/>
              <a:t>製作者にお願いして</a:t>
            </a:r>
            <a:endParaRPr lang="en-US" altLang="ja-JP" sz="4800" dirty="0"/>
          </a:p>
          <a:p>
            <a:pPr marL="0" indent="0">
              <a:buNone/>
            </a:pPr>
            <a:r>
              <a:rPr lang="ja-JP" altLang="en-US" sz="4800" dirty="0"/>
              <a:t>　オープンソース化してもらう。</a:t>
            </a:r>
            <a:endParaRPr lang="en-US" altLang="ja-JP" sz="4800" dirty="0"/>
          </a:p>
          <a:p>
            <a:pPr marL="0" indent="0">
              <a:buNone/>
            </a:pPr>
            <a:endParaRPr kumimoji="1" lang="en-US" altLang="ja-JP" sz="4800" dirty="0"/>
          </a:p>
        </p:txBody>
      </p:sp>
      <p:pic>
        <p:nvPicPr>
          <p:cNvPr id="4" name="図 3">
            <a:extLst>
              <a:ext uri="{FF2B5EF4-FFF2-40B4-BE49-F238E27FC236}">
                <a16:creationId xmlns:a16="http://schemas.microsoft.com/office/drawing/2014/main" id="{1A4F2DC8-792F-402C-B109-A390D90DF111}"/>
              </a:ext>
            </a:extLst>
          </p:cNvPr>
          <p:cNvPicPr>
            <a:picLocks noChangeAspect="1"/>
          </p:cNvPicPr>
          <p:nvPr/>
        </p:nvPicPr>
        <p:blipFill>
          <a:blip r:embed="rId2"/>
          <a:stretch>
            <a:fillRect/>
          </a:stretch>
        </p:blipFill>
        <p:spPr>
          <a:xfrm>
            <a:off x="837744" y="1176333"/>
            <a:ext cx="10516511" cy="4505334"/>
          </a:xfrm>
          <a:prstGeom prst="rect">
            <a:avLst/>
          </a:prstGeom>
        </p:spPr>
      </p:pic>
    </p:spTree>
    <p:extLst>
      <p:ext uri="{BB962C8B-B14F-4D97-AF65-F5344CB8AC3E}">
        <p14:creationId xmlns:p14="http://schemas.microsoft.com/office/powerpoint/2010/main" val="2854759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3DB17A-C440-4CE1-AF29-C6D4467BE099}"/>
              </a:ext>
            </a:extLst>
          </p:cNvPr>
          <p:cNvSpPr>
            <a:spLocks noGrp="1"/>
          </p:cNvSpPr>
          <p:nvPr>
            <p:ph type="title"/>
          </p:nvPr>
        </p:nvSpPr>
        <p:spPr/>
        <p:txBody>
          <a:bodyPr/>
          <a:lstStyle/>
          <a:p>
            <a:r>
              <a:rPr kumimoji="1" lang="ja-JP" altLang="en-US" dirty="0"/>
              <a:t>可逆とは</a:t>
            </a:r>
          </a:p>
        </p:txBody>
      </p:sp>
      <p:sp>
        <p:nvSpPr>
          <p:cNvPr id="3" name="コンテンツ プレースホルダー 2">
            <a:extLst>
              <a:ext uri="{FF2B5EF4-FFF2-40B4-BE49-F238E27FC236}">
                <a16:creationId xmlns:a16="http://schemas.microsoft.com/office/drawing/2014/main" id="{54617BEA-6C64-4F9D-8D3B-BA676F945E4D}"/>
              </a:ext>
            </a:extLst>
          </p:cNvPr>
          <p:cNvSpPr>
            <a:spLocks noGrp="1"/>
          </p:cNvSpPr>
          <p:nvPr>
            <p:ph idx="1"/>
          </p:nvPr>
        </p:nvSpPr>
        <p:spPr>
          <a:xfrm>
            <a:off x="838200" y="1825625"/>
            <a:ext cx="10515600" cy="1740535"/>
          </a:xfrm>
        </p:spPr>
        <p:txBody>
          <a:bodyPr>
            <a:normAutofit/>
          </a:bodyPr>
          <a:lstStyle/>
          <a:p>
            <a:pPr marL="0" indent="0">
              <a:buNone/>
            </a:pPr>
            <a:r>
              <a:rPr kumimoji="1" lang="ja-JP" altLang="en-US" sz="4400" dirty="0">
                <a:highlight>
                  <a:srgbClr val="FFFF00"/>
                </a:highlight>
              </a:rPr>
              <a:t>状態遷移において、一つ前の状態が</a:t>
            </a:r>
            <a:endParaRPr kumimoji="1" lang="en-US" altLang="ja-JP" sz="4400" dirty="0">
              <a:highlight>
                <a:srgbClr val="FFFF00"/>
              </a:highlight>
            </a:endParaRPr>
          </a:p>
          <a:p>
            <a:pPr marL="0" indent="0">
              <a:buNone/>
            </a:pPr>
            <a:r>
              <a:rPr kumimoji="1" lang="ja-JP" altLang="en-US" sz="4400" dirty="0">
                <a:highlight>
                  <a:srgbClr val="FFFF00"/>
                </a:highlight>
              </a:rPr>
              <a:t>常に一意に決まること</a:t>
            </a:r>
          </a:p>
        </p:txBody>
      </p:sp>
    </p:spTree>
    <p:extLst>
      <p:ext uri="{BB962C8B-B14F-4D97-AF65-F5344CB8AC3E}">
        <p14:creationId xmlns:p14="http://schemas.microsoft.com/office/powerpoint/2010/main" val="3806802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2A35F-622B-4D04-80EC-E30DCC2C5D76}"/>
              </a:ext>
            </a:extLst>
          </p:cNvPr>
          <p:cNvSpPr>
            <a:spLocks noGrp="1"/>
          </p:cNvSpPr>
          <p:nvPr>
            <p:ph type="title"/>
          </p:nvPr>
        </p:nvSpPr>
        <p:spPr>
          <a:xfrm>
            <a:off x="315685" y="307190"/>
            <a:ext cx="10515600" cy="1325563"/>
          </a:xfrm>
        </p:spPr>
        <p:txBody>
          <a:bodyPr/>
          <a:lstStyle/>
          <a:p>
            <a:r>
              <a:rPr kumimoji="1" lang="ja-JP" altLang="en-US" dirty="0"/>
              <a:t>可逆とは</a:t>
            </a:r>
          </a:p>
        </p:txBody>
      </p:sp>
      <p:sp>
        <p:nvSpPr>
          <p:cNvPr id="5" name="四角形: 角を丸くする 4">
            <a:extLst>
              <a:ext uri="{FF2B5EF4-FFF2-40B4-BE49-F238E27FC236}">
                <a16:creationId xmlns:a16="http://schemas.microsoft.com/office/drawing/2014/main" id="{7F14B6A0-B9C0-4891-B6C0-3068F317E19E}"/>
              </a:ext>
            </a:extLst>
          </p:cNvPr>
          <p:cNvSpPr/>
          <p:nvPr/>
        </p:nvSpPr>
        <p:spPr>
          <a:xfrm>
            <a:off x="1352029" y="2249362"/>
            <a:ext cx="2816112" cy="4210091"/>
          </a:xfrm>
          <a:prstGeom prst="round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3200" dirty="0">
                <a:solidFill>
                  <a:schemeClr val="tx1"/>
                </a:solidFill>
              </a:rPr>
              <a:t>if(</a:t>
            </a:r>
            <a:r>
              <a:rPr lang="en-US" altLang="ja-JP" sz="3200" dirty="0" err="1">
                <a:solidFill>
                  <a:schemeClr val="tx1"/>
                </a:solidFill>
              </a:rPr>
              <a:t>i</a:t>
            </a:r>
            <a:r>
              <a:rPr lang="en-US" altLang="ja-JP" sz="3200" dirty="0">
                <a:solidFill>
                  <a:schemeClr val="tx1"/>
                </a:solidFill>
              </a:rPr>
              <a:t>&gt;=0){</a:t>
            </a:r>
          </a:p>
          <a:p>
            <a:r>
              <a:rPr lang="en-US" altLang="ja-JP" sz="3200" dirty="0">
                <a:solidFill>
                  <a:schemeClr val="tx1"/>
                </a:solidFill>
              </a:rPr>
              <a:t>   </a:t>
            </a:r>
            <a:r>
              <a:rPr lang="en-US" altLang="ja-JP" sz="3200" dirty="0" err="1">
                <a:solidFill>
                  <a:schemeClr val="tx1"/>
                </a:solidFill>
              </a:rPr>
              <a:t>i</a:t>
            </a:r>
            <a:r>
              <a:rPr lang="en-US" altLang="ja-JP" sz="3200" dirty="0">
                <a:solidFill>
                  <a:schemeClr val="tx1"/>
                </a:solidFill>
              </a:rPr>
              <a:t>=</a:t>
            </a:r>
            <a:r>
              <a:rPr lang="en-US" altLang="ja-JP" sz="3200" dirty="0" err="1">
                <a:solidFill>
                  <a:schemeClr val="tx1"/>
                </a:solidFill>
              </a:rPr>
              <a:t>i</a:t>
            </a:r>
            <a:r>
              <a:rPr lang="en-US" altLang="ja-JP" sz="3200" dirty="0">
                <a:solidFill>
                  <a:schemeClr val="tx1"/>
                </a:solidFill>
              </a:rPr>
              <a:t> ;</a:t>
            </a:r>
          </a:p>
          <a:p>
            <a:r>
              <a:rPr lang="en-US" altLang="ja-JP" sz="3200" dirty="0">
                <a:solidFill>
                  <a:schemeClr val="tx1"/>
                </a:solidFill>
              </a:rPr>
              <a:t>} else {</a:t>
            </a:r>
          </a:p>
          <a:p>
            <a:r>
              <a:rPr lang="en-US" altLang="ja-JP" sz="3200" dirty="0">
                <a:solidFill>
                  <a:schemeClr val="tx1"/>
                </a:solidFill>
              </a:rPr>
              <a:t>   </a:t>
            </a:r>
            <a:r>
              <a:rPr lang="en-US" altLang="ja-JP" sz="3200" dirty="0" err="1">
                <a:solidFill>
                  <a:schemeClr val="tx1"/>
                </a:solidFill>
              </a:rPr>
              <a:t>i</a:t>
            </a:r>
            <a:r>
              <a:rPr lang="en-US" altLang="ja-JP" sz="3200" dirty="0">
                <a:solidFill>
                  <a:schemeClr val="tx1"/>
                </a:solidFill>
              </a:rPr>
              <a:t>=-</a:t>
            </a:r>
            <a:r>
              <a:rPr lang="en-US" altLang="ja-JP" sz="3200" dirty="0" err="1">
                <a:solidFill>
                  <a:schemeClr val="tx1"/>
                </a:solidFill>
              </a:rPr>
              <a:t>i</a:t>
            </a:r>
            <a:r>
              <a:rPr lang="en-US" altLang="ja-JP" sz="3200" dirty="0">
                <a:solidFill>
                  <a:schemeClr val="tx1"/>
                </a:solidFill>
              </a:rPr>
              <a:t> ;</a:t>
            </a:r>
          </a:p>
          <a:p>
            <a:r>
              <a:rPr lang="en-US" altLang="ja-JP" sz="3200" dirty="0">
                <a:solidFill>
                  <a:schemeClr val="tx1"/>
                </a:solidFill>
              </a:rPr>
              <a:t>} </a:t>
            </a:r>
          </a:p>
          <a:p>
            <a:pPr algn="ctr"/>
            <a:endParaRPr lang="en-US" altLang="ja-JP" dirty="0">
              <a:solidFill>
                <a:schemeClr val="tx1"/>
              </a:solidFill>
            </a:endParaRPr>
          </a:p>
        </p:txBody>
      </p:sp>
      <p:sp>
        <p:nvSpPr>
          <p:cNvPr id="8" name="フローチャート: 代替処理 7">
            <a:extLst>
              <a:ext uri="{FF2B5EF4-FFF2-40B4-BE49-F238E27FC236}">
                <a16:creationId xmlns:a16="http://schemas.microsoft.com/office/drawing/2014/main" id="{014412C4-8DB0-47C9-8EA7-42D6F024EB29}"/>
              </a:ext>
            </a:extLst>
          </p:cNvPr>
          <p:cNvSpPr/>
          <p:nvPr/>
        </p:nvSpPr>
        <p:spPr>
          <a:xfrm>
            <a:off x="7617823" y="433887"/>
            <a:ext cx="1867985" cy="539652"/>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dirty="0"/>
              <a:t>開始</a:t>
            </a:r>
            <a:endParaRPr kumimoji="1" lang="ja-JP" altLang="en-US" dirty="0"/>
          </a:p>
        </p:txBody>
      </p:sp>
      <p:sp>
        <p:nvSpPr>
          <p:cNvPr id="10" name="フローチャート: 判断 9">
            <a:extLst>
              <a:ext uri="{FF2B5EF4-FFF2-40B4-BE49-F238E27FC236}">
                <a16:creationId xmlns:a16="http://schemas.microsoft.com/office/drawing/2014/main" id="{0D6F4CB6-5DAE-4621-BB64-C16985F9FCA2}"/>
              </a:ext>
            </a:extLst>
          </p:cNvPr>
          <p:cNvSpPr/>
          <p:nvPr/>
        </p:nvSpPr>
        <p:spPr>
          <a:xfrm>
            <a:off x="7617822" y="2314046"/>
            <a:ext cx="1867989" cy="901337"/>
          </a:xfrm>
          <a:prstGeom prst="flowChartDecision">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kumimoji="1" lang="en-US" altLang="ja-JP" dirty="0"/>
              <a:t>&gt;=0</a:t>
            </a:r>
            <a:endParaRPr kumimoji="1" lang="ja-JP" altLang="en-US" dirty="0"/>
          </a:p>
        </p:txBody>
      </p:sp>
      <p:sp>
        <p:nvSpPr>
          <p:cNvPr id="11" name="フローチャート: 処理 10">
            <a:extLst>
              <a:ext uri="{FF2B5EF4-FFF2-40B4-BE49-F238E27FC236}">
                <a16:creationId xmlns:a16="http://schemas.microsoft.com/office/drawing/2014/main" id="{6FB740F9-123B-4410-A35B-6BC55DB1BA4A}"/>
              </a:ext>
            </a:extLst>
          </p:cNvPr>
          <p:cNvSpPr/>
          <p:nvPr/>
        </p:nvSpPr>
        <p:spPr>
          <a:xfrm>
            <a:off x="7617823" y="1506055"/>
            <a:ext cx="1867989" cy="496114"/>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a:t>入力</a:t>
            </a:r>
            <a:r>
              <a:rPr kumimoji="1" lang="en-US" altLang="ja-JP" dirty="0"/>
              <a:t> </a:t>
            </a:r>
            <a:r>
              <a:rPr kumimoji="1" lang="en-US" altLang="ja-JP" dirty="0" err="1"/>
              <a:t>i</a:t>
            </a:r>
            <a:r>
              <a:rPr kumimoji="1" lang="en-US" altLang="ja-JP" dirty="0"/>
              <a:t>=5</a:t>
            </a:r>
          </a:p>
        </p:txBody>
      </p:sp>
      <p:sp>
        <p:nvSpPr>
          <p:cNvPr id="12" name="フローチャート: 処理 11">
            <a:extLst>
              <a:ext uri="{FF2B5EF4-FFF2-40B4-BE49-F238E27FC236}">
                <a16:creationId xmlns:a16="http://schemas.microsoft.com/office/drawing/2014/main" id="{D7804D8D-530D-4CC7-91C0-F608D13A688B}"/>
              </a:ext>
            </a:extLst>
          </p:cNvPr>
          <p:cNvSpPr/>
          <p:nvPr/>
        </p:nvSpPr>
        <p:spPr>
          <a:xfrm>
            <a:off x="5749833" y="3668302"/>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ja-JP" dirty="0" err="1"/>
              <a:t>i</a:t>
            </a:r>
            <a:r>
              <a:rPr lang="en-US" altLang="ja-JP" dirty="0"/>
              <a:t>=</a:t>
            </a:r>
            <a:r>
              <a:rPr lang="en-US" altLang="ja-JP" dirty="0" err="1"/>
              <a:t>i</a:t>
            </a:r>
            <a:endParaRPr kumimoji="1" lang="ja-JP" altLang="en-US" dirty="0"/>
          </a:p>
        </p:txBody>
      </p:sp>
      <p:sp>
        <p:nvSpPr>
          <p:cNvPr id="13" name="フローチャート: 処理 12">
            <a:extLst>
              <a:ext uri="{FF2B5EF4-FFF2-40B4-BE49-F238E27FC236}">
                <a16:creationId xmlns:a16="http://schemas.microsoft.com/office/drawing/2014/main" id="{7BF23856-EB33-44F6-8170-E32EF318D312}"/>
              </a:ext>
            </a:extLst>
          </p:cNvPr>
          <p:cNvSpPr/>
          <p:nvPr/>
        </p:nvSpPr>
        <p:spPr>
          <a:xfrm>
            <a:off x="9485811" y="3668302"/>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en-US" altLang="ja-JP" dirty="0" err="1"/>
              <a:t>i</a:t>
            </a:r>
            <a:r>
              <a:rPr lang="en-US" altLang="ja-JP" dirty="0"/>
              <a:t>=-</a:t>
            </a:r>
            <a:r>
              <a:rPr lang="en-US" altLang="ja-JP" dirty="0" err="1"/>
              <a:t>i</a:t>
            </a:r>
            <a:endParaRPr kumimoji="1" lang="ja-JP" altLang="en-US" dirty="0"/>
          </a:p>
        </p:txBody>
      </p:sp>
      <p:sp>
        <p:nvSpPr>
          <p:cNvPr id="14" name="フローチャート: 処理 13">
            <a:extLst>
              <a:ext uri="{FF2B5EF4-FFF2-40B4-BE49-F238E27FC236}">
                <a16:creationId xmlns:a16="http://schemas.microsoft.com/office/drawing/2014/main" id="{9400C434-A9DE-4429-B4C4-4FEBA82BDD02}"/>
              </a:ext>
            </a:extLst>
          </p:cNvPr>
          <p:cNvSpPr/>
          <p:nvPr/>
        </p:nvSpPr>
        <p:spPr>
          <a:xfrm>
            <a:off x="7617819" y="4766642"/>
            <a:ext cx="1867989" cy="619249"/>
          </a:xfrm>
          <a:prstGeom prst="flowChart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ltLang="ja-JP" dirty="0"/>
          </a:p>
        </p:txBody>
      </p:sp>
      <p:sp>
        <p:nvSpPr>
          <p:cNvPr id="15" name="フローチャート: 代替処理 14">
            <a:extLst>
              <a:ext uri="{FF2B5EF4-FFF2-40B4-BE49-F238E27FC236}">
                <a16:creationId xmlns:a16="http://schemas.microsoft.com/office/drawing/2014/main" id="{B7FF55AD-6419-4F86-ABA3-AFF4DD9A34EC}"/>
              </a:ext>
            </a:extLst>
          </p:cNvPr>
          <p:cNvSpPr/>
          <p:nvPr/>
        </p:nvSpPr>
        <p:spPr>
          <a:xfrm>
            <a:off x="7617819" y="5871828"/>
            <a:ext cx="1867989" cy="560059"/>
          </a:xfrm>
          <a:prstGeom prst="flowChartAlternateProcess">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dirty="0"/>
              <a:t>終了</a:t>
            </a:r>
          </a:p>
        </p:txBody>
      </p:sp>
      <p:cxnSp>
        <p:nvCxnSpPr>
          <p:cNvPr id="17" name="コネクタ: カギ線 16">
            <a:extLst>
              <a:ext uri="{FF2B5EF4-FFF2-40B4-BE49-F238E27FC236}">
                <a16:creationId xmlns:a16="http://schemas.microsoft.com/office/drawing/2014/main" id="{899003FD-8FDB-4EB6-B94F-B10A66CBCFC3}"/>
              </a:ext>
            </a:extLst>
          </p:cNvPr>
          <p:cNvCxnSpPr>
            <a:cxnSpLocks/>
            <a:stCxn id="8" idx="2"/>
            <a:endCxn id="11" idx="0"/>
          </p:cNvCxnSpPr>
          <p:nvPr/>
        </p:nvCxnSpPr>
        <p:spPr>
          <a:xfrm rot="16200000" flipH="1">
            <a:off x="8285559" y="1239796"/>
            <a:ext cx="532516" cy="2"/>
          </a:xfrm>
          <a:prstGeom prst="bentConnector3">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19" name="直線矢印コネクタ 18">
            <a:extLst>
              <a:ext uri="{FF2B5EF4-FFF2-40B4-BE49-F238E27FC236}">
                <a16:creationId xmlns:a16="http://schemas.microsoft.com/office/drawing/2014/main" id="{F1D9A6E9-16FC-421A-9594-F7105291E064}"/>
              </a:ext>
            </a:extLst>
          </p:cNvPr>
          <p:cNvCxnSpPr>
            <a:cxnSpLocks/>
            <a:stCxn id="11" idx="2"/>
            <a:endCxn id="10" idx="0"/>
          </p:cNvCxnSpPr>
          <p:nvPr/>
        </p:nvCxnSpPr>
        <p:spPr>
          <a:xfrm flipH="1">
            <a:off x="8551817" y="2002169"/>
            <a:ext cx="1" cy="311877"/>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1" name="コネクタ: カギ線 20">
            <a:extLst>
              <a:ext uri="{FF2B5EF4-FFF2-40B4-BE49-F238E27FC236}">
                <a16:creationId xmlns:a16="http://schemas.microsoft.com/office/drawing/2014/main" id="{D6A0DBA9-0ED1-450F-BDFF-9603AC78A2D1}"/>
              </a:ext>
            </a:extLst>
          </p:cNvPr>
          <p:cNvCxnSpPr>
            <a:stCxn id="10" idx="3"/>
            <a:endCxn id="13" idx="0"/>
          </p:cNvCxnSpPr>
          <p:nvPr/>
        </p:nvCxnSpPr>
        <p:spPr>
          <a:xfrm>
            <a:off x="9485811" y="2764715"/>
            <a:ext cx="933995" cy="903587"/>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3" name="コネクタ: カギ線 22">
            <a:extLst>
              <a:ext uri="{FF2B5EF4-FFF2-40B4-BE49-F238E27FC236}">
                <a16:creationId xmlns:a16="http://schemas.microsoft.com/office/drawing/2014/main" id="{36BCCF1B-2B13-490E-BC59-B8E48594A882}"/>
              </a:ext>
            </a:extLst>
          </p:cNvPr>
          <p:cNvCxnSpPr>
            <a:stCxn id="10" idx="1"/>
            <a:endCxn id="12" idx="0"/>
          </p:cNvCxnSpPr>
          <p:nvPr/>
        </p:nvCxnSpPr>
        <p:spPr>
          <a:xfrm rot="10800000" flipV="1">
            <a:off x="6683828" y="2764714"/>
            <a:ext cx="933994" cy="903587"/>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7" name="コネクタ: カギ線 26">
            <a:extLst>
              <a:ext uri="{FF2B5EF4-FFF2-40B4-BE49-F238E27FC236}">
                <a16:creationId xmlns:a16="http://schemas.microsoft.com/office/drawing/2014/main" id="{6AEB6317-126C-49D9-B305-1768B43DD900}"/>
              </a:ext>
            </a:extLst>
          </p:cNvPr>
          <p:cNvCxnSpPr>
            <a:cxnSpLocks/>
            <a:stCxn id="13" idx="2"/>
            <a:endCxn id="14" idx="3"/>
          </p:cNvCxnSpPr>
          <p:nvPr/>
        </p:nvCxnSpPr>
        <p:spPr>
          <a:xfrm rot="5400000">
            <a:off x="9558449" y="4214910"/>
            <a:ext cx="788716" cy="933998"/>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29" name="コネクタ: カギ線 28">
            <a:extLst>
              <a:ext uri="{FF2B5EF4-FFF2-40B4-BE49-F238E27FC236}">
                <a16:creationId xmlns:a16="http://schemas.microsoft.com/office/drawing/2014/main" id="{8F6F7158-8BD7-465F-B722-94877CE98818}"/>
              </a:ext>
            </a:extLst>
          </p:cNvPr>
          <p:cNvCxnSpPr>
            <a:cxnSpLocks/>
            <a:stCxn id="12" idx="2"/>
            <a:endCxn id="14" idx="1"/>
          </p:cNvCxnSpPr>
          <p:nvPr/>
        </p:nvCxnSpPr>
        <p:spPr>
          <a:xfrm rot="16200000" flipH="1">
            <a:off x="6756465" y="4214913"/>
            <a:ext cx="788716" cy="933991"/>
          </a:xfrm>
          <a:prstGeom prst="bentConnector2">
            <a:avLst/>
          </a:prstGeom>
          <a:ln>
            <a:tailEnd type="triangle"/>
          </a:ln>
        </p:spPr>
        <p:style>
          <a:lnRef idx="1">
            <a:schemeClr val="accent4"/>
          </a:lnRef>
          <a:fillRef idx="2">
            <a:schemeClr val="accent4"/>
          </a:fillRef>
          <a:effectRef idx="1">
            <a:schemeClr val="accent4"/>
          </a:effectRef>
          <a:fontRef idx="minor">
            <a:schemeClr val="dk1"/>
          </a:fontRef>
        </p:style>
      </p:cxnSp>
      <p:cxnSp>
        <p:nvCxnSpPr>
          <p:cNvPr id="31" name="直線矢印コネクタ 30">
            <a:extLst>
              <a:ext uri="{FF2B5EF4-FFF2-40B4-BE49-F238E27FC236}">
                <a16:creationId xmlns:a16="http://schemas.microsoft.com/office/drawing/2014/main" id="{1E07B195-512D-49C1-942E-6EE9C200F3FB}"/>
              </a:ext>
            </a:extLst>
          </p:cNvPr>
          <p:cNvCxnSpPr>
            <a:cxnSpLocks/>
            <a:stCxn id="14" idx="2"/>
            <a:endCxn id="15" idx="0"/>
          </p:cNvCxnSpPr>
          <p:nvPr/>
        </p:nvCxnSpPr>
        <p:spPr>
          <a:xfrm>
            <a:off x="8551814" y="5385891"/>
            <a:ext cx="0" cy="485937"/>
          </a:xfrm>
          <a:prstGeom prst="straightConnector1">
            <a:avLst/>
          </a:prstGeom>
          <a:ln>
            <a:tailEnd type="triangle"/>
          </a:ln>
        </p:spPr>
        <p:style>
          <a:lnRef idx="1">
            <a:schemeClr val="accent4"/>
          </a:lnRef>
          <a:fillRef idx="2">
            <a:schemeClr val="accent4"/>
          </a:fillRef>
          <a:effectRef idx="1">
            <a:schemeClr val="accent4"/>
          </a:effectRef>
          <a:fontRef idx="minor">
            <a:schemeClr val="dk1"/>
          </a:fontRef>
        </p:style>
      </p:cxnSp>
      <p:sp>
        <p:nvSpPr>
          <p:cNvPr id="38" name="テキスト ボックス 37">
            <a:extLst>
              <a:ext uri="{FF2B5EF4-FFF2-40B4-BE49-F238E27FC236}">
                <a16:creationId xmlns:a16="http://schemas.microsoft.com/office/drawing/2014/main" id="{F3B16150-5F3B-4060-ABBE-82ABE7697F8E}"/>
              </a:ext>
            </a:extLst>
          </p:cNvPr>
          <p:cNvSpPr txBox="1"/>
          <p:nvPr/>
        </p:nvSpPr>
        <p:spPr>
          <a:xfrm>
            <a:off x="5102136" y="2641058"/>
            <a:ext cx="1170212" cy="369332"/>
          </a:xfrm>
          <a:prstGeom prst="rect">
            <a:avLst/>
          </a:prstGeom>
          <a:noFill/>
        </p:spPr>
        <p:txBody>
          <a:bodyPr wrap="square" rtlCol="0">
            <a:spAutoFit/>
          </a:bodyPr>
          <a:lstStyle/>
          <a:p>
            <a:r>
              <a:rPr kumimoji="1" lang="ja-JP" altLang="en-US" dirty="0">
                <a:highlight>
                  <a:srgbClr val="FFFF00"/>
                </a:highlight>
              </a:rPr>
              <a:t>ルート</a:t>
            </a:r>
            <a:r>
              <a:rPr kumimoji="1" lang="en-US" altLang="ja-JP" dirty="0">
                <a:highlight>
                  <a:srgbClr val="FFFF00"/>
                </a:highlight>
              </a:rPr>
              <a:t>A</a:t>
            </a:r>
            <a:endParaRPr kumimoji="1" lang="ja-JP" altLang="en-US" dirty="0">
              <a:highlight>
                <a:srgbClr val="FFFF00"/>
              </a:highlight>
            </a:endParaRPr>
          </a:p>
        </p:txBody>
      </p:sp>
      <p:sp>
        <p:nvSpPr>
          <p:cNvPr id="39" name="テキスト ボックス 38">
            <a:extLst>
              <a:ext uri="{FF2B5EF4-FFF2-40B4-BE49-F238E27FC236}">
                <a16:creationId xmlns:a16="http://schemas.microsoft.com/office/drawing/2014/main" id="{F7E8F9BF-B9DA-464C-AD5B-F711E4FC90DD}"/>
              </a:ext>
            </a:extLst>
          </p:cNvPr>
          <p:cNvSpPr txBox="1"/>
          <p:nvPr/>
        </p:nvSpPr>
        <p:spPr>
          <a:xfrm>
            <a:off x="10831285" y="2641058"/>
            <a:ext cx="1045029" cy="369332"/>
          </a:xfrm>
          <a:prstGeom prst="rect">
            <a:avLst/>
          </a:prstGeom>
          <a:noFill/>
        </p:spPr>
        <p:txBody>
          <a:bodyPr wrap="square" rtlCol="0">
            <a:spAutoFit/>
          </a:bodyPr>
          <a:lstStyle/>
          <a:p>
            <a:r>
              <a:rPr kumimoji="1" lang="ja-JP" altLang="en-US" dirty="0"/>
              <a:t>ルート</a:t>
            </a:r>
            <a:r>
              <a:rPr lang="en-US" altLang="ja-JP" dirty="0"/>
              <a:t>B</a:t>
            </a:r>
            <a:endParaRPr kumimoji="1" lang="ja-JP" altLang="en-US" dirty="0"/>
          </a:p>
        </p:txBody>
      </p:sp>
      <p:sp>
        <p:nvSpPr>
          <p:cNvPr id="45" name="テキスト ボックス 44">
            <a:extLst>
              <a:ext uri="{FF2B5EF4-FFF2-40B4-BE49-F238E27FC236}">
                <a16:creationId xmlns:a16="http://schemas.microsoft.com/office/drawing/2014/main" id="{21192AE7-F817-4F92-9175-3E10227113F3}"/>
              </a:ext>
            </a:extLst>
          </p:cNvPr>
          <p:cNvSpPr txBox="1"/>
          <p:nvPr/>
        </p:nvSpPr>
        <p:spPr>
          <a:xfrm>
            <a:off x="977538" y="1696442"/>
            <a:ext cx="3846130" cy="461665"/>
          </a:xfrm>
          <a:prstGeom prst="rect">
            <a:avLst/>
          </a:prstGeom>
          <a:noFill/>
        </p:spPr>
        <p:txBody>
          <a:bodyPr wrap="square" rtlCol="0">
            <a:spAutoFit/>
          </a:bodyPr>
          <a:lstStyle/>
          <a:p>
            <a:r>
              <a:rPr lang="ja-JP" altLang="en-US" sz="2400" b="1" dirty="0"/>
              <a:t>絶対値を求めるプログラム</a:t>
            </a:r>
            <a:endParaRPr kumimoji="1" lang="ja-JP" altLang="en-US" sz="2400" b="1" dirty="0"/>
          </a:p>
        </p:txBody>
      </p:sp>
      <p:sp>
        <p:nvSpPr>
          <p:cNvPr id="87" name="吹き出し: 角を丸めた四角形 86">
            <a:extLst>
              <a:ext uri="{FF2B5EF4-FFF2-40B4-BE49-F238E27FC236}">
                <a16:creationId xmlns:a16="http://schemas.microsoft.com/office/drawing/2014/main" id="{F98100B6-5761-4E80-8E36-01DB7F44B507}"/>
              </a:ext>
            </a:extLst>
          </p:cNvPr>
          <p:cNvSpPr/>
          <p:nvPr/>
        </p:nvSpPr>
        <p:spPr>
          <a:xfrm>
            <a:off x="9396180" y="4763707"/>
            <a:ext cx="1813995" cy="754769"/>
          </a:xfrm>
          <a:prstGeom prst="wedgeRoundRectCallout">
            <a:avLst>
              <a:gd name="adj1" fmla="val -56375"/>
              <a:gd name="adj2" fmla="val 118793"/>
              <a:gd name="adj3" fmla="val 1666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solidFill>
                  <a:schemeClr val="tx1"/>
                </a:solidFill>
              </a:rPr>
              <a:t>結果 </a:t>
            </a:r>
            <a:r>
              <a:rPr kumimoji="1" lang="en-US" altLang="ja-JP" sz="2800" b="1" dirty="0" err="1">
                <a:solidFill>
                  <a:schemeClr val="tx1"/>
                </a:solidFill>
              </a:rPr>
              <a:t>i</a:t>
            </a:r>
            <a:r>
              <a:rPr kumimoji="1" lang="en-US" altLang="ja-JP" sz="2800" b="1" dirty="0">
                <a:solidFill>
                  <a:schemeClr val="tx1"/>
                </a:solidFill>
              </a:rPr>
              <a:t>=5</a:t>
            </a:r>
            <a:endParaRPr kumimoji="1" lang="ja-JP" altLang="en-US" sz="2800" b="1" dirty="0">
              <a:solidFill>
                <a:schemeClr val="tx1"/>
              </a:solidFill>
            </a:endParaRPr>
          </a:p>
        </p:txBody>
      </p:sp>
    </p:spTree>
    <p:extLst>
      <p:ext uri="{BB962C8B-B14F-4D97-AF65-F5344CB8AC3E}">
        <p14:creationId xmlns:p14="http://schemas.microsoft.com/office/powerpoint/2010/main" val="977960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8"/>
                                        </p:tgtEl>
                                        <p:attrNameLst>
                                          <p:attrName>fillcolor</p:attrName>
                                        </p:attrNameLst>
                                      </p:cBhvr>
                                      <p:to>
                                        <a:schemeClr val="accent2"/>
                                      </p:to>
                                    </p:animClr>
                                    <p:set>
                                      <p:cBhvr>
                                        <p:cTn id="7" dur="2000" fill="hold"/>
                                        <p:tgtEl>
                                          <p:spTgt spid="8"/>
                                        </p:tgtEl>
                                        <p:attrNameLst>
                                          <p:attrName>fill.type</p:attrName>
                                        </p:attrNameLst>
                                      </p:cBhvr>
                                      <p:to>
                                        <p:strVal val="solid"/>
                                      </p:to>
                                    </p:set>
                                    <p:set>
                                      <p:cBhvr>
                                        <p:cTn id="8" dur="2000" fill="hold"/>
                                        <p:tgtEl>
                                          <p:spTgt spid="8"/>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 presetClass="emph" presetSubtype="2" fill="hold" nodeType="clickEffect">
                                  <p:stCondLst>
                                    <p:cond delay="0"/>
                                  </p:stCondLst>
                                  <p:childTnLst>
                                    <p:animClr clrSpc="rgb" dir="cw">
                                      <p:cBhvr>
                                        <p:cTn id="12" dur="2000" fill="hold"/>
                                        <p:tgtEl>
                                          <p:spTgt spid="11"/>
                                        </p:tgtEl>
                                        <p:attrNameLst>
                                          <p:attrName>fillcolor</p:attrName>
                                        </p:attrNameLst>
                                      </p:cBhvr>
                                      <p:to>
                                        <a:schemeClr val="accent2"/>
                                      </p:to>
                                    </p:animClr>
                                    <p:set>
                                      <p:cBhvr>
                                        <p:cTn id="13" dur="2000" fill="hold"/>
                                        <p:tgtEl>
                                          <p:spTgt spid="11"/>
                                        </p:tgtEl>
                                        <p:attrNameLst>
                                          <p:attrName>fill.type</p:attrName>
                                        </p:attrNameLst>
                                      </p:cBhvr>
                                      <p:to>
                                        <p:strVal val="solid"/>
                                      </p:to>
                                    </p:set>
                                    <p:set>
                                      <p:cBhvr>
                                        <p:cTn id="14" dur="2000" fill="hold"/>
                                        <p:tgtEl>
                                          <p:spTgt spid="11"/>
                                        </p:tgtEl>
                                        <p:attrNameLst>
                                          <p:attrName>fill.on</p:attrName>
                                        </p:attrNameLst>
                                      </p:cBhvr>
                                      <p:to>
                                        <p:strVal val="true"/>
                                      </p:to>
                                    </p:set>
                                  </p:childTnLst>
                                </p:cTn>
                              </p:par>
                            </p:childTnLst>
                          </p:cTn>
                        </p:par>
                      </p:childTnLst>
                    </p:cTn>
                  </p:par>
                  <p:par>
                    <p:cTn id="15" fill="hold">
                      <p:stCondLst>
                        <p:cond delay="indefinite"/>
                      </p:stCondLst>
                      <p:childTnLst>
                        <p:par>
                          <p:cTn id="16" fill="hold">
                            <p:stCondLst>
                              <p:cond delay="0"/>
                            </p:stCondLst>
                            <p:childTnLst>
                              <p:par>
                                <p:cTn id="17" presetID="1" presetClass="emph" presetSubtype="2" fill="hold" nodeType="clickEffect">
                                  <p:stCondLst>
                                    <p:cond delay="0"/>
                                  </p:stCondLst>
                                  <p:childTnLst>
                                    <p:animClr clrSpc="rgb" dir="cw">
                                      <p:cBhvr>
                                        <p:cTn id="18" dur="2000" fill="hold"/>
                                        <p:tgtEl>
                                          <p:spTgt spid="10"/>
                                        </p:tgtEl>
                                        <p:attrNameLst>
                                          <p:attrName>fillcolor</p:attrName>
                                        </p:attrNameLst>
                                      </p:cBhvr>
                                      <p:to>
                                        <a:schemeClr val="accent2"/>
                                      </p:to>
                                    </p:animClr>
                                    <p:set>
                                      <p:cBhvr>
                                        <p:cTn id="19" dur="2000" fill="hold"/>
                                        <p:tgtEl>
                                          <p:spTgt spid="10"/>
                                        </p:tgtEl>
                                        <p:attrNameLst>
                                          <p:attrName>fill.type</p:attrName>
                                        </p:attrNameLst>
                                      </p:cBhvr>
                                      <p:to>
                                        <p:strVal val="solid"/>
                                      </p:to>
                                    </p:set>
                                    <p:set>
                                      <p:cBhvr>
                                        <p:cTn id="20" dur="2000" fill="hold"/>
                                        <p:tgtEl>
                                          <p:spTgt spid="10"/>
                                        </p:tgtEl>
                                        <p:attrNameLst>
                                          <p:attrName>fill.on</p:attrName>
                                        </p:attrNameLst>
                                      </p:cBhvr>
                                      <p:to>
                                        <p:strVal val="true"/>
                                      </p:to>
                                    </p:set>
                                  </p:childTnLst>
                                </p:cTn>
                              </p:par>
                            </p:childTnLst>
                          </p:cTn>
                        </p:par>
                      </p:childTnLst>
                    </p:cTn>
                  </p:par>
                  <p:par>
                    <p:cTn id="21" fill="hold">
                      <p:stCondLst>
                        <p:cond delay="indefinite"/>
                      </p:stCondLst>
                      <p:childTnLst>
                        <p:par>
                          <p:cTn id="22" fill="hold">
                            <p:stCondLst>
                              <p:cond delay="0"/>
                            </p:stCondLst>
                            <p:childTnLst>
                              <p:par>
                                <p:cTn id="23" presetID="1" presetClass="emph" presetSubtype="2" fill="hold" nodeType="clickEffect">
                                  <p:stCondLst>
                                    <p:cond delay="0"/>
                                  </p:stCondLst>
                                  <p:childTnLst>
                                    <p:animClr clrSpc="rgb" dir="cw">
                                      <p:cBhvr>
                                        <p:cTn id="24" dur="2000" fill="hold"/>
                                        <p:tgtEl>
                                          <p:spTgt spid="12"/>
                                        </p:tgtEl>
                                        <p:attrNameLst>
                                          <p:attrName>fillcolor</p:attrName>
                                        </p:attrNameLst>
                                      </p:cBhvr>
                                      <p:to>
                                        <a:schemeClr val="accent2"/>
                                      </p:to>
                                    </p:animClr>
                                    <p:set>
                                      <p:cBhvr>
                                        <p:cTn id="25" dur="2000" fill="hold"/>
                                        <p:tgtEl>
                                          <p:spTgt spid="12"/>
                                        </p:tgtEl>
                                        <p:attrNameLst>
                                          <p:attrName>fill.type</p:attrName>
                                        </p:attrNameLst>
                                      </p:cBhvr>
                                      <p:to>
                                        <p:strVal val="solid"/>
                                      </p:to>
                                    </p:set>
                                    <p:set>
                                      <p:cBhvr>
                                        <p:cTn id="26" dur="2000" fill="hold"/>
                                        <p:tgtEl>
                                          <p:spTgt spid="12"/>
                                        </p:tgtEl>
                                        <p:attrNameLst>
                                          <p:attrName>fill.on</p:attrName>
                                        </p:attrNameLst>
                                      </p:cBhvr>
                                      <p:to>
                                        <p:strVal val="true"/>
                                      </p:to>
                                    </p:set>
                                  </p:childTnLst>
                                </p:cTn>
                              </p:par>
                            </p:childTnLst>
                          </p:cTn>
                        </p:par>
                      </p:childTnLst>
                    </p:cTn>
                  </p:par>
                  <p:par>
                    <p:cTn id="27" fill="hold">
                      <p:stCondLst>
                        <p:cond delay="indefinite"/>
                      </p:stCondLst>
                      <p:childTnLst>
                        <p:par>
                          <p:cTn id="28" fill="hold">
                            <p:stCondLst>
                              <p:cond delay="0"/>
                            </p:stCondLst>
                            <p:childTnLst>
                              <p:par>
                                <p:cTn id="29" presetID="1" presetClass="emph" presetSubtype="2" fill="hold" nodeType="clickEffect">
                                  <p:stCondLst>
                                    <p:cond delay="0"/>
                                  </p:stCondLst>
                                  <p:childTnLst>
                                    <p:animClr clrSpc="rgb" dir="cw">
                                      <p:cBhvr>
                                        <p:cTn id="30" dur="2000" fill="hold"/>
                                        <p:tgtEl>
                                          <p:spTgt spid="14"/>
                                        </p:tgtEl>
                                        <p:attrNameLst>
                                          <p:attrName>fillcolor</p:attrName>
                                        </p:attrNameLst>
                                      </p:cBhvr>
                                      <p:to>
                                        <a:schemeClr val="accent2"/>
                                      </p:to>
                                    </p:animClr>
                                    <p:set>
                                      <p:cBhvr>
                                        <p:cTn id="31" dur="2000" fill="hold"/>
                                        <p:tgtEl>
                                          <p:spTgt spid="14"/>
                                        </p:tgtEl>
                                        <p:attrNameLst>
                                          <p:attrName>fill.type</p:attrName>
                                        </p:attrNameLst>
                                      </p:cBhvr>
                                      <p:to>
                                        <p:strVal val="solid"/>
                                      </p:to>
                                    </p:set>
                                    <p:set>
                                      <p:cBhvr>
                                        <p:cTn id="32" dur="2000" fill="hold"/>
                                        <p:tgtEl>
                                          <p:spTgt spid="14"/>
                                        </p:tgtEl>
                                        <p:attrNameLst>
                                          <p:attrName>fill.on</p:attrName>
                                        </p:attrNameLst>
                                      </p:cBhvr>
                                      <p:to>
                                        <p:strVal val="true"/>
                                      </p:to>
                                    </p:set>
                                  </p:childTnLst>
                                </p:cTn>
                              </p:par>
                            </p:childTnLst>
                          </p:cTn>
                        </p:par>
                      </p:childTnLst>
                    </p:cTn>
                  </p:par>
                  <p:par>
                    <p:cTn id="33" fill="hold">
                      <p:stCondLst>
                        <p:cond delay="indefinite"/>
                      </p:stCondLst>
                      <p:childTnLst>
                        <p:par>
                          <p:cTn id="34" fill="hold">
                            <p:stCondLst>
                              <p:cond delay="0"/>
                            </p:stCondLst>
                            <p:childTnLst>
                              <p:par>
                                <p:cTn id="35" presetID="1" presetClass="emph" presetSubtype="2" fill="hold" nodeType="clickEffect">
                                  <p:stCondLst>
                                    <p:cond delay="0"/>
                                  </p:stCondLst>
                                  <p:childTnLst>
                                    <p:animClr clrSpc="rgb" dir="cw">
                                      <p:cBhvr>
                                        <p:cTn id="36" dur="2000" fill="hold"/>
                                        <p:tgtEl>
                                          <p:spTgt spid="15"/>
                                        </p:tgtEl>
                                        <p:attrNameLst>
                                          <p:attrName>fillcolor</p:attrName>
                                        </p:attrNameLst>
                                      </p:cBhvr>
                                      <p:to>
                                        <a:schemeClr val="accent2"/>
                                      </p:to>
                                    </p:animClr>
                                    <p:set>
                                      <p:cBhvr>
                                        <p:cTn id="37" dur="2000" fill="hold"/>
                                        <p:tgtEl>
                                          <p:spTgt spid="15"/>
                                        </p:tgtEl>
                                        <p:attrNameLst>
                                          <p:attrName>fill.type</p:attrName>
                                        </p:attrNameLst>
                                      </p:cBhvr>
                                      <p:to>
                                        <p:strVal val="solid"/>
                                      </p:to>
                                    </p:set>
                                    <p:set>
                                      <p:cBhvr>
                                        <p:cTn id="38" dur="2000" fill="hold"/>
                                        <p:tgtEl>
                                          <p:spTgt spid="15"/>
                                        </p:tgtEl>
                                        <p:attrNameLst>
                                          <p:attrName>fill.on</p:attrName>
                                        </p:attrNameLst>
                                      </p:cBhvr>
                                      <p:to>
                                        <p:strVal val="tru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TotalTime>
  <Words>528</Words>
  <Application>Microsoft Office PowerPoint</Application>
  <PresentationFormat>ワイド画面</PresentationFormat>
  <Paragraphs>134</Paragraphs>
  <Slides>17</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17</vt:i4>
      </vt:variant>
    </vt:vector>
  </HeadingPairs>
  <TitlesOfParts>
    <vt:vector size="21" baseType="lpstr">
      <vt:lpstr>游ゴシック</vt:lpstr>
      <vt:lpstr>游ゴシック Light</vt:lpstr>
      <vt:lpstr>Arial</vt:lpstr>
      <vt:lpstr>Office テーマ</vt:lpstr>
      <vt:lpstr>オープンソースの 可逆Cコンパイラの作成</vt:lpstr>
      <vt:lpstr>現状の把握</vt:lpstr>
      <vt:lpstr>対象者</vt:lpstr>
      <vt:lpstr>問題</vt:lpstr>
      <vt:lpstr>目的</vt:lpstr>
      <vt:lpstr>解決策</vt:lpstr>
      <vt:lpstr>解決策（代替案）</vt:lpstr>
      <vt:lpstr>可逆とは</vt:lpstr>
      <vt:lpstr>可逆とは</vt:lpstr>
      <vt:lpstr>可逆とは</vt:lpstr>
      <vt:lpstr>可逆とは</vt:lpstr>
      <vt:lpstr>可逆とは</vt:lpstr>
      <vt:lpstr>具体的な解決方法</vt:lpstr>
      <vt:lpstr>具体的な解決方法</vt:lpstr>
      <vt:lpstr>成果物（Translate.hs）の一部</vt:lpstr>
      <vt:lpstr>成果物（Translate.hs）の一部</vt:lpstr>
      <vt:lpstr>実装</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オープンソースの 可逆Cコンパイラの作成</dc:title>
  <dc:creator>zenigame</dc:creator>
  <cp:lastModifiedBy> </cp:lastModifiedBy>
  <cp:revision>30</cp:revision>
  <dcterms:created xsi:type="dcterms:W3CDTF">2019-01-23T05:33:00Z</dcterms:created>
  <dcterms:modified xsi:type="dcterms:W3CDTF">2019-01-23T14:01:36Z</dcterms:modified>
</cp:coreProperties>
</file>